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00_FDE5BFE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7" r:id="rId2"/>
    <p:sldId id="256" r:id="rId3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03E02DB-FB81-F554-6410-500F2B986B7B}" name="Ana Neves" initials="AN" userId="S::asf25@sussex.ac.uk::b14640a3-bf1b-459a-8972-5b11b78c937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243B"/>
    <a:srgbClr val="1E2640"/>
    <a:srgbClr val="135390"/>
    <a:srgbClr val="D8973C"/>
    <a:srgbClr val="922C40"/>
    <a:srgbClr val="F3EAC0"/>
    <a:srgbClr val="E4DABA"/>
    <a:srgbClr val="A92420"/>
    <a:srgbClr val="D8C99B"/>
    <a:srgbClr val="BD63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816" autoAdjust="0"/>
  </p:normalViewPr>
  <p:slideViewPr>
    <p:cSldViewPr snapToGrid="0">
      <p:cViewPr>
        <p:scale>
          <a:sx n="40" d="100"/>
          <a:sy n="40" d="100"/>
        </p:scale>
        <p:origin x="1884" y="-414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8/10/relationships/authors" Target="authors.xml"/></Relationships>
</file>

<file path=ppt/comments/modernComment_100_FDE5BF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6E8BD65-58EE-4FB2-9241-EE2455B3DCA4}" authorId="{603E02DB-FB81-F554-6410-500F2B986B7B}" created="2025-06-23T17:35:39.44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66230782" sldId="256"/>
      <ac:spMk id="4" creationId="{AD665A95-3633-117E-4035-A636F56A7AFB}"/>
    </ac:deMkLst>
    <p188:txBody>
      <a:bodyPr/>
      <a:lstStyle/>
      <a:p>
        <a:r>
          <a:rPr lang="en-GB"/>
          <a:t>Realness? Although </a:t>
        </a:r>
      </a:p>
    </p188:txBody>
  </p188:cm>
</p188:cmLst>
</file>

<file path=ppt/media/image1.jp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EBBD93-5AA4-40A1-B553-A116A13C0038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6C6D1C-8088-4DBE-AAFD-A43964A067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308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C6D1C-8088-4DBE-AAFD-A43964A0679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206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Png</a:t>
            </a:r>
            <a:r>
              <a:rPr lang="en-GB" dirty="0"/>
              <a:t> transparent background for badgers#</a:t>
            </a:r>
          </a:p>
          <a:p>
            <a:r>
              <a:rPr lang="en-GB" dirty="0"/>
              <a:t>Title , authors,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C6D1C-8088-4DBE-AAFD-A43964A0679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9294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81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3850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6376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6066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>
                    <a:tint val="82000"/>
                  </a:schemeClr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82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82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2455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1790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051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4664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277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2968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214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22AD87-781C-4C8B-93B5-EC941C31C36B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1191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jpeg"/><Relationship Id="rId18" Type="http://schemas.openxmlformats.org/officeDocument/2006/relationships/image" Target="../media/image16.jpg"/><Relationship Id="rId3" Type="http://schemas.openxmlformats.org/officeDocument/2006/relationships/image" Target="../media/image1.jpg"/><Relationship Id="rId21" Type="http://schemas.openxmlformats.org/officeDocument/2006/relationships/image" Target="../media/image19.jpg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17" Type="http://schemas.openxmlformats.org/officeDocument/2006/relationships/image" Target="../media/image15.jpg"/><Relationship Id="rId25" Type="http://schemas.openxmlformats.org/officeDocument/2006/relationships/image" Target="../media/image23.jp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jpg"/><Relationship Id="rId20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jpeg"/><Relationship Id="rId24" Type="http://schemas.openxmlformats.org/officeDocument/2006/relationships/image" Target="../media/image22.jpg"/><Relationship Id="rId5" Type="http://schemas.openxmlformats.org/officeDocument/2006/relationships/image" Target="../media/image3.jpg"/><Relationship Id="rId15" Type="http://schemas.openxmlformats.org/officeDocument/2006/relationships/image" Target="../media/image13.jpg"/><Relationship Id="rId23" Type="http://schemas.openxmlformats.org/officeDocument/2006/relationships/image" Target="../media/image21.jpg"/><Relationship Id="rId10" Type="http://schemas.openxmlformats.org/officeDocument/2006/relationships/image" Target="../media/image8.png"/><Relationship Id="rId19" Type="http://schemas.openxmlformats.org/officeDocument/2006/relationships/image" Target="../media/image17.jp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jpg"/><Relationship Id="rId22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microsoft.com/office/2018/10/relationships/comments" Target="../comments/modernComment_100_FDE5BFE.xml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jpeg"/><Relationship Id="rId9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Rectangle 424">
            <a:extLst>
              <a:ext uri="{FF2B5EF4-FFF2-40B4-BE49-F238E27FC236}">
                <a16:creationId xmlns:a16="http://schemas.microsoft.com/office/drawing/2014/main" id="{7819EC4C-C7C2-D7F2-B65E-543437AB3869}"/>
              </a:ext>
            </a:extLst>
          </p:cNvPr>
          <p:cNvSpPr/>
          <p:nvPr/>
        </p:nvSpPr>
        <p:spPr>
          <a:xfrm>
            <a:off x="1160667" y="18355182"/>
            <a:ext cx="29439285" cy="2434738"/>
          </a:xfrm>
          <a:prstGeom prst="rect">
            <a:avLst/>
          </a:prstGeom>
          <a:solidFill>
            <a:schemeClr val="bg1"/>
          </a:solidFill>
          <a:ln w="117475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8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GB" sz="8800" b="1" i="1" dirty="0">
                <a:solidFill>
                  <a:srgbClr val="A924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AI-Generated</a:t>
            </a:r>
            <a:r>
              <a:rPr lang="en-GB" sz="88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</a:t>
            </a:r>
            <a:r>
              <a:rPr lang="en-GB" sz="8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leads to a </a:t>
            </a:r>
            <a:r>
              <a:rPr lang="en-GB" sz="8800" b="1" i="1" dirty="0">
                <a:solidFill>
                  <a:srgbClr val="A924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decrease</a:t>
            </a:r>
            <a:r>
              <a:rPr lang="en-GB" sz="88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8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GB" sz="88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8800" b="1" i="1" dirty="0">
                <a:solidFill>
                  <a:srgbClr val="A924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emotional</a:t>
            </a:r>
            <a:r>
              <a:rPr lang="en-GB" sz="88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8800" b="1" i="1" dirty="0">
                <a:solidFill>
                  <a:srgbClr val="A924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responses</a:t>
            </a:r>
            <a:r>
              <a:rPr lang="en-GB" sz="88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2D6806-AEB3-90F7-E4D3-9C3D338A05C6}"/>
              </a:ext>
            </a:extLst>
          </p:cNvPr>
          <p:cNvSpPr/>
          <p:nvPr/>
        </p:nvSpPr>
        <p:spPr>
          <a:xfrm>
            <a:off x="536148" y="216211"/>
            <a:ext cx="27091796" cy="4613317"/>
          </a:xfrm>
          <a:prstGeom prst="rect">
            <a:avLst/>
          </a:prstGeom>
          <a:solidFill>
            <a:srgbClr val="1E2640"/>
          </a:solidFill>
          <a:ln w="7620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GB" sz="8800" b="1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  Do We Find AI-Generated Less Emotional? </a:t>
            </a:r>
            <a:br>
              <a:rPr lang="en-GB" sz="8800" b="1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</a:br>
            <a:r>
              <a:rPr lang="en-GB" sz="8800" b="1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The Impact Of Reality Beliefs On Affective Responses</a:t>
            </a:r>
            <a:endParaRPr lang="en-GB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 Neves, ….</a:t>
            </a:r>
          </a:p>
        </p:txBody>
      </p:sp>
      <p:pic>
        <p:nvPicPr>
          <p:cNvPr id="8" name="Picture 7" descr="A logo of a book&#10;&#10;AI-generated content may be incorrect.">
            <a:extLst>
              <a:ext uri="{FF2B5EF4-FFF2-40B4-BE49-F238E27FC236}">
                <a16:creationId xmlns:a16="http://schemas.microsoft.com/office/drawing/2014/main" id="{53555813-9C43-76EB-C4F0-D6595BC776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1793" y="1754794"/>
            <a:ext cx="1398122" cy="1398122"/>
          </a:xfrm>
          <a:prstGeom prst="rect">
            <a:avLst/>
          </a:prstGeom>
        </p:spPr>
      </p:pic>
      <p:pic>
        <p:nvPicPr>
          <p:cNvPr id="12" name="Picture 11" descr="A logo of a university of sussex&#10;&#10;AI-generated content may be incorrect.">
            <a:extLst>
              <a:ext uri="{FF2B5EF4-FFF2-40B4-BE49-F238E27FC236}">
                <a16:creationId xmlns:a16="http://schemas.microsoft.com/office/drawing/2014/main" id="{ED4BA4E2-AB4B-36CB-148A-CA6E06A8D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9429" y="89341"/>
            <a:ext cx="1642851" cy="1642851"/>
          </a:xfrm>
          <a:prstGeom prst="rect">
            <a:avLst/>
          </a:prstGeom>
        </p:spPr>
      </p:pic>
      <p:pic>
        <p:nvPicPr>
          <p:cNvPr id="14" name="Picture 13" descr="A blue maze with red text&#10;&#10;AI-generated content may be incorrect.">
            <a:extLst>
              <a:ext uri="{FF2B5EF4-FFF2-40B4-BE49-F238E27FC236}">
                <a16:creationId xmlns:a16="http://schemas.microsoft.com/office/drawing/2014/main" id="{638F9391-DAC5-17B3-8C02-FECC027A68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9837" y="3336939"/>
            <a:ext cx="1882653" cy="14174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1879D7-1638-4135-D6C5-AE91B65F4B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123303" y="9204765"/>
            <a:ext cx="6935168" cy="145752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33341B0-84D7-D9A7-0EE8-E6643AEA89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433700" y="11568054"/>
            <a:ext cx="7849695" cy="1486107"/>
          </a:xfrm>
          <a:prstGeom prst="rect">
            <a:avLst/>
          </a:prstGeom>
        </p:spPr>
      </p:pic>
      <p:sp>
        <p:nvSpPr>
          <p:cNvPr id="430" name="Rectangle 429">
            <a:extLst>
              <a:ext uri="{FF2B5EF4-FFF2-40B4-BE49-F238E27FC236}">
                <a16:creationId xmlns:a16="http://schemas.microsoft.com/office/drawing/2014/main" id="{4E247B9C-2ADF-2DE6-7312-738DA558D8A4}"/>
              </a:ext>
            </a:extLst>
          </p:cNvPr>
          <p:cNvSpPr/>
          <p:nvPr/>
        </p:nvSpPr>
        <p:spPr>
          <a:xfrm>
            <a:off x="1866129" y="38523697"/>
            <a:ext cx="28028363" cy="3809181"/>
          </a:xfrm>
          <a:prstGeom prst="rect">
            <a:avLst/>
          </a:prstGeom>
          <a:solidFill>
            <a:schemeClr val="bg1"/>
          </a:solidFill>
          <a:ln w="571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600" b="1" dirty="0">
                <a:solidFill>
                  <a:schemeClr val="tx1"/>
                </a:solidFill>
              </a:rPr>
              <a:t>DISCUSSION</a:t>
            </a:r>
          </a:p>
        </p:txBody>
      </p:sp>
      <p:pic>
        <p:nvPicPr>
          <p:cNvPr id="458" name="Picture 457" descr="A blue hexagon with a graph in it&#10;&#10;AI-generated content may be incorrect.">
            <a:extLst>
              <a:ext uri="{FF2B5EF4-FFF2-40B4-BE49-F238E27FC236}">
                <a16:creationId xmlns:a16="http://schemas.microsoft.com/office/drawing/2014/main" id="{8F1099B3-6AA8-5CAE-62AD-6E2F6D198F7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15" y="38951912"/>
            <a:ext cx="1476375" cy="1476375"/>
          </a:xfrm>
          <a:prstGeom prst="rect">
            <a:avLst/>
          </a:prstGeom>
        </p:spPr>
      </p:pic>
      <p:pic>
        <p:nvPicPr>
          <p:cNvPr id="460" name="Picture 459" descr="A logo of a box&#10;&#10;AI-generated content may be incorrect.">
            <a:extLst>
              <a:ext uri="{FF2B5EF4-FFF2-40B4-BE49-F238E27FC236}">
                <a16:creationId xmlns:a16="http://schemas.microsoft.com/office/drawing/2014/main" id="{573DEDC2-30E4-9E55-6653-487E74EB8EA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47" y="40894603"/>
            <a:ext cx="1476375" cy="1438275"/>
          </a:xfrm>
          <a:prstGeom prst="rect">
            <a:avLst/>
          </a:prstGeom>
        </p:spPr>
      </p:pic>
      <p:pic>
        <p:nvPicPr>
          <p:cNvPr id="462" name="Picture 461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94E2237C-1E0E-8554-5C3A-8B2A898588E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93" y="216211"/>
            <a:ext cx="1476375" cy="1288462"/>
          </a:xfrm>
          <a:prstGeom prst="rect">
            <a:avLst/>
          </a:prstGeom>
        </p:spPr>
      </p:pic>
      <p:sp>
        <p:nvSpPr>
          <p:cNvPr id="500" name="Rectangle 499">
            <a:extLst>
              <a:ext uri="{FF2B5EF4-FFF2-40B4-BE49-F238E27FC236}">
                <a16:creationId xmlns:a16="http://schemas.microsoft.com/office/drawing/2014/main" id="{241CFCE2-AEB0-6427-F502-4A88395DA81F}"/>
              </a:ext>
            </a:extLst>
          </p:cNvPr>
          <p:cNvSpPr/>
          <p:nvPr/>
        </p:nvSpPr>
        <p:spPr>
          <a:xfrm>
            <a:off x="794084" y="32607569"/>
            <a:ext cx="9199755" cy="5699576"/>
          </a:xfrm>
          <a:prstGeom prst="rect">
            <a:avLst/>
          </a:prstGeom>
          <a:solidFill>
            <a:schemeClr val="bg1"/>
          </a:solidFill>
          <a:ln w="76200">
            <a:solidFill>
              <a:srgbClr val="A4243B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501" name="Rectangle 500">
            <a:extLst>
              <a:ext uri="{FF2B5EF4-FFF2-40B4-BE49-F238E27FC236}">
                <a16:creationId xmlns:a16="http://schemas.microsoft.com/office/drawing/2014/main" id="{D560F051-76B1-207F-342F-A3E7A4BEA0C7}"/>
              </a:ext>
            </a:extLst>
          </p:cNvPr>
          <p:cNvSpPr/>
          <p:nvPr/>
        </p:nvSpPr>
        <p:spPr>
          <a:xfrm>
            <a:off x="157209" y="21556004"/>
            <a:ext cx="425661" cy="16751142"/>
          </a:xfrm>
          <a:prstGeom prst="rect">
            <a:avLst/>
          </a:prstGeom>
          <a:solidFill>
            <a:srgbClr val="A424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502" name="Rectangle 501">
            <a:extLst>
              <a:ext uri="{FF2B5EF4-FFF2-40B4-BE49-F238E27FC236}">
                <a16:creationId xmlns:a16="http://schemas.microsoft.com/office/drawing/2014/main" id="{F321463B-EC09-FDBB-2AB7-5260A23221CA}"/>
              </a:ext>
            </a:extLst>
          </p:cNvPr>
          <p:cNvSpPr/>
          <p:nvPr/>
        </p:nvSpPr>
        <p:spPr>
          <a:xfrm>
            <a:off x="10446378" y="32607569"/>
            <a:ext cx="9484760" cy="5699576"/>
          </a:xfrm>
          <a:prstGeom prst="rect">
            <a:avLst/>
          </a:prstGeom>
          <a:solidFill>
            <a:schemeClr val="bg1"/>
          </a:solidFill>
          <a:ln w="76200">
            <a:solidFill>
              <a:srgbClr val="A4243B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03" name="Rectangle 502">
            <a:extLst>
              <a:ext uri="{FF2B5EF4-FFF2-40B4-BE49-F238E27FC236}">
                <a16:creationId xmlns:a16="http://schemas.microsoft.com/office/drawing/2014/main" id="{0C979E24-3C90-F9B0-A83D-09D191BBE41A}"/>
              </a:ext>
            </a:extLst>
          </p:cNvPr>
          <p:cNvSpPr/>
          <p:nvPr/>
        </p:nvSpPr>
        <p:spPr>
          <a:xfrm>
            <a:off x="20409733" y="32607569"/>
            <a:ext cx="9484760" cy="5699576"/>
          </a:xfrm>
          <a:prstGeom prst="rect">
            <a:avLst/>
          </a:prstGeom>
          <a:solidFill>
            <a:schemeClr val="bg1"/>
          </a:solidFill>
          <a:ln w="76200">
            <a:solidFill>
              <a:srgbClr val="A4243B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04" name="Rectangle 503">
            <a:extLst>
              <a:ext uri="{FF2B5EF4-FFF2-40B4-BE49-F238E27FC236}">
                <a16:creationId xmlns:a16="http://schemas.microsoft.com/office/drawing/2014/main" id="{699AEF3D-2B5B-BEC1-27A7-134831B53D10}"/>
              </a:ext>
            </a:extLst>
          </p:cNvPr>
          <p:cNvSpPr/>
          <p:nvPr/>
        </p:nvSpPr>
        <p:spPr>
          <a:xfrm>
            <a:off x="10459961" y="31327760"/>
            <a:ext cx="9484760" cy="1010613"/>
          </a:xfrm>
          <a:prstGeom prst="rect">
            <a:avLst/>
          </a:prstGeom>
          <a:solidFill>
            <a:schemeClr val="bg1"/>
          </a:solidFill>
          <a:ln w="76200"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3200" b="1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705 participants </a:t>
            </a:r>
            <a:r>
              <a:rPr lang="en-GB" sz="32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(Mean age = 30.2, SD = 11.8, range: [18, 80]; Gender: </a:t>
            </a:r>
            <a:r>
              <a:rPr lang="en-GB" sz="3200" b="1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35.7% women</a:t>
            </a:r>
            <a:r>
              <a:rPr lang="en-GB" sz="32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, </a:t>
            </a:r>
            <a:r>
              <a:rPr lang="en-GB" sz="3200" b="1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64.3% men</a:t>
            </a:r>
            <a:r>
              <a:rPr lang="en-GB" sz="32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505" name="Rectangle 504">
            <a:extLst>
              <a:ext uri="{FF2B5EF4-FFF2-40B4-BE49-F238E27FC236}">
                <a16:creationId xmlns:a16="http://schemas.microsoft.com/office/drawing/2014/main" id="{012AF1BE-3E3F-BFF9-B0C8-1016307A7F3E}"/>
              </a:ext>
            </a:extLst>
          </p:cNvPr>
          <p:cNvSpPr/>
          <p:nvPr/>
        </p:nvSpPr>
        <p:spPr>
          <a:xfrm>
            <a:off x="20507122" y="31420717"/>
            <a:ext cx="9387370" cy="1010613"/>
          </a:xfrm>
          <a:prstGeom prst="rect">
            <a:avLst/>
          </a:prstGeom>
          <a:solidFill>
            <a:schemeClr val="bg1"/>
          </a:solidFill>
          <a:ln w="76200"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3200" b="1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197 participants (</a:t>
            </a:r>
            <a:r>
              <a:rPr lang="en-GB" sz="32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Mean age = 36.5, SD = 13.1, range: [18, 80]; Gender: </a:t>
            </a:r>
            <a:r>
              <a:rPr lang="en-GB" sz="3200" b="1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48.2% women, 51.8% men</a:t>
            </a:r>
            <a:r>
              <a:rPr lang="en-GB" sz="32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GB" sz="3200" dirty="0">
              <a:solidFill>
                <a:srgbClr val="1F1F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6" name="Rectangle 505">
            <a:extLst>
              <a:ext uri="{FF2B5EF4-FFF2-40B4-BE49-F238E27FC236}">
                <a16:creationId xmlns:a16="http://schemas.microsoft.com/office/drawing/2014/main" id="{FFEAD4B3-18EB-008A-A47E-C3D843B4DF64}"/>
              </a:ext>
            </a:extLst>
          </p:cNvPr>
          <p:cNvSpPr/>
          <p:nvPr/>
        </p:nvSpPr>
        <p:spPr>
          <a:xfrm>
            <a:off x="738575" y="31327760"/>
            <a:ext cx="9255264" cy="992653"/>
          </a:xfrm>
          <a:prstGeom prst="rect">
            <a:avLst/>
          </a:prstGeom>
          <a:solidFill>
            <a:schemeClr val="bg1"/>
          </a:solidFill>
          <a:ln w="38100"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solidFill>
                  <a:srgbClr val="1F1F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206</a:t>
            </a:r>
            <a:r>
              <a:rPr lang="en-GB" sz="3200" b="1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participants </a:t>
            </a:r>
            <a:r>
              <a:rPr lang="en-GB" sz="32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(Mean age = 27.8, SD = 13.6, range: [18, 69]; Gender: </a:t>
            </a:r>
            <a:r>
              <a:rPr lang="en-GB" sz="3200" b="1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76.7% women</a:t>
            </a:r>
            <a:r>
              <a:rPr lang="en-GB" sz="32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3200" b="1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23.3% men</a:t>
            </a:r>
            <a:r>
              <a:rPr lang="en-GB" sz="32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GB" sz="3200" dirty="0">
              <a:solidFill>
                <a:srgbClr val="1F1F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36" name="Group 535">
            <a:extLst>
              <a:ext uri="{FF2B5EF4-FFF2-40B4-BE49-F238E27FC236}">
                <a16:creationId xmlns:a16="http://schemas.microsoft.com/office/drawing/2014/main" id="{E7F22131-D0B8-76EA-C572-26C42184F519}"/>
              </a:ext>
            </a:extLst>
          </p:cNvPr>
          <p:cNvGrpSpPr/>
          <p:nvPr/>
        </p:nvGrpSpPr>
        <p:grpSpPr>
          <a:xfrm>
            <a:off x="603417" y="21536664"/>
            <a:ext cx="29507600" cy="9187629"/>
            <a:chOff x="78314" y="20741551"/>
            <a:chExt cx="29953808" cy="9187629"/>
          </a:xfrm>
        </p:grpSpPr>
        <p:grpSp>
          <p:nvGrpSpPr>
            <p:cNvPr id="497" name="Group 496">
              <a:extLst>
                <a:ext uri="{FF2B5EF4-FFF2-40B4-BE49-F238E27FC236}">
                  <a16:creationId xmlns:a16="http://schemas.microsoft.com/office/drawing/2014/main" id="{FB604707-F687-F464-3CEF-91676471B6CE}"/>
                </a:ext>
              </a:extLst>
            </p:cNvPr>
            <p:cNvGrpSpPr/>
            <p:nvPr/>
          </p:nvGrpSpPr>
          <p:grpSpPr>
            <a:xfrm>
              <a:off x="78314" y="20741551"/>
              <a:ext cx="29864872" cy="9187629"/>
              <a:chOff x="16667" y="20806512"/>
              <a:chExt cx="29864872" cy="9187629"/>
            </a:xfrm>
          </p:grpSpPr>
          <p:grpSp>
            <p:nvGrpSpPr>
              <p:cNvPr id="456" name="Group 455">
                <a:extLst>
                  <a:ext uri="{FF2B5EF4-FFF2-40B4-BE49-F238E27FC236}">
                    <a16:creationId xmlns:a16="http://schemas.microsoft.com/office/drawing/2014/main" id="{8C79AC38-BFFC-3033-D1C9-35864E04519B}"/>
                  </a:ext>
                </a:extLst>
              </p:cNvPr>
              <p:cNvGrpSpPr/>
              <p:nvPr/>
            </p:nvGrpSpPr>
            <p:grpSpPr>
              <a:xfrm>
                <a:off x="351558" y="20806512"/>
                <a:ext cx="29529981" cy="500335"/>
                <a:chOff x="687645" y="17580014"/>
                <a:chExt cx="29229179" cy="593678"/>
              </a:xfrm>
            </p:grpSpPr>
            <p:sp>
              <p:nvSpPr>
                <p:cNvPr id="446" name="Rectangle 445">
                  <a:extLst>
                    <a:ext uri="{FF2B5EF4-FFF2-40B4-BE49-F238E27FC236}">
                      <a16:creationId xmlns:a16="http://schemas.microsoft.com/office/drawing/2014/main" id="{D13A753C-25C1-FE77-4006-7057B47CA0BF}"/>
                    </a:ext>
                  </a:extLst>
                </p:cNvPr>
                <p:cNvSpPr/>
                <p:nvPr/>
              </p:nvSpPr>
              <p:spPr>
                <a:xfrm>
                  <a:off x="687645" y="17602961"/>
                  <a:ext cx="9388143" cy="570731"/>
                </a:xfrm>
                <a:prstGeom prst="rect">
                  <a:avLst/>
                </a:prstGeom>
                <a:solidFill>
                  <a:srgbClr val="A4243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400" b="1" dirty="0"/>
                    <a:t>STUDY 1</a:t>
                  </a:r>
                </a:p>
              </p:txBody>
            </p:sp>
            <p:sp>
              <p:nvSpPr>
                <p:cNvPr id="447" name="Rectangle 446">
                  <a:extLst>
                    <a:ext uri="{FF2B5EF4-FFF2-40B4-BE49-F238E27FC236}">
                      <a16:creationId xmlns:a16="http://schemas.microsoft.com/office/drawing/2014/main" id="{543D6AA8-FE62-F2AD-7A2D-181441BF98B3}"/>
                    </a:ext>
                  </a:extLst>
                </p:cNvPr>
                <p:cNvSpPr/>
                <p:nvPr/>
              </p:nvSpPr>
              <p:spPr>
                <a:xfrm>
                  <a:off x="10554968" y="17602961"/>
                  <a:ext cx="9388143" cy="538994"/>
                </a:xfrm>
                <a:prstGeom prst="rect">
                  <a:avLst/>
                </a:prstGeom>
                <a:solidFill>
                  <a:srgbClr val="1E264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400" b="1" dirty="0"/>
                    <a:t>STUDY 2</a:t>
                  </a:r>
                </a:p>
              </p:txBody>
            </p:sp>
            <p:sp>
              <p:nvSpPr>
                <p:cNvPr id="448" name="Rectangle 447">
                  <a:extLst>
                    <a:ext uri="{FF2B5EF4-FFF2-40B4-BE49-F238E27FC236}">
                      <a16:creationId xmlns:a16="http://schemas.microsoft.com/office/drawing/2014/main" id="{0C7A735B-706E-AF45-5BDC-738C5662F93B}"/>
                    </a:ext>
                  </a:extLst>
                </p:cNvPr>
                <p:cNvSpPr/>
                <p:nvPr/>
              </p:nvSpPr>
              <p:spPr>
                <a:xfrm>
                  <a:off x="20528681" y="17580014"/>
                  <a:ext cx="9388143" cy="561940"/>
                </a:xfrm>
                <a:prstGeom prst="rect">
                  <a:avLst/>
                </a:prstGeom>
                <a:solidFill>
                  <a:srgbClr val="1E264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4400" b="1" dirty="0"/>
                    <a:t>STUDY 3</a:t>
                  </a:r>
                </a:p>
              </p:txBody>
            </p:sp>
          </p:grpSp>
          <p:pic>
            <p:nvPicPr>
              <p:cNvPr id="492" name="Picture 491" descr="A graph showing the difference between male and female&#10;&#10;AI-generated content may be incorrect.">
                <a:extLst>
                  <a:ext uri="{FF2B5EF4-FFF2-40B4-BE49-F238E27FC236}">
                    <a16:creationId xmlns:a16="http://schemas.microsoft.com/office/drawing/2014/main" id="{FA980144-185D-F8FE-1DE0-CE544CAD1E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32191" y="21259716"/>
                <a:ext cx="9991525" cy="8734425"/>
              </a:xfrm>
              <a:prstGeom prst="rect">
                <a:avLst/>
              </a:prstGeom>
            </p:spPr>
          </p:pic>
          <p:pic>
            <p:nvPicPr>
              <p:cNvPr id="496" name="Picture 495" descr="A graph of two people&#10;&#10;AI-generated content may be incorrect.">
                <a:extLst>
                  <a:ext uri="{FF2B5EF4-FFF2-40B4-BE49-F238E27FC236}">
                    <a16:creationId xmlns:a16="http://schemas.microsoft.com/office/drawing/2014/main" id="{35551273-7F70-EAE6-E72E-FA4D67077A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667" y="21259716"/>
                <a:ext cx="9915525" cy="8734425"/>
              </a:xfrm>
              <a:prstGeom prst="rect">
                <a:avLst/>
              </a:prstGeom>
            </p:spPr>
          </p:pic>
        </p:grpSp>
        <p:pic>
          <p:nvPicPr>
            <p:cNvPr id="508" name="Picture 507" descr="A graph of a person and person&#10;&#10;AI-generated content may be incorrect.">
              <a:extLst>
                <a:ext uri="{FF2B5EF4-FFF2-40B4-BE49-F238E27FC236}">
                  <a16:creationId xmlns:a16="http://schemas.microsoft.com/office/drawing/2014/main" id="{54417DC8-2B32-29C1-DBD2-D8DA149CE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81240" y="21194755"/>
              <a:ext cx="9950882" cy="8734425"/>
            </a:xfrm>
            <a:prstGeom prst="rect">
              <a:avLst/>
            </a:prstGeom>
          </p:spPr>
        </p:pic>
      </p:grpSp>
      <p:grpSp>
        <p:nvGrpSpPr>
          <p:cNvPr id="520" name="Group 519">
            <a:extLst>
              <a:ext uri="{FF2B5EF4-FFF2-40B4-BE49-F238E27FC236}">
                <a16:creationId xmlns:a16="http://schemas.microsoft.com/office/drawing/2014/main" id="{F626071B-A8CE-7185-F9D4-73D4E5B87510}"/>
              </a:ext>
            </a:extLst>
          </p:cNvPr>
          <p:cNvGrpSpPr/>
          <p:nvPr/>
        </p:nvGrpSpPr>
        <p:grpSpPr>
          <a:xfrm>
            <a:off x="588682" y="10277116"/>
            <a:ext cx="29257665" cy="8066849"/>
            <a:chOff x="602466" y="9073051"/>
            <a:chExt cx="29055241" cy="8066849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275A082-287B-D157-5619-7D81536EB7D5}"/>
                </a:ext>
              </a:extLst>
            </p:cNvPr>
            <p:cNvGrpSpPr/>
            <p:nvPr/>
          </p:nvGrpSpPr>
          <p:grpSpPr>
            <a:xfrm>
              <a:off x="602466" y="9950654"/>
              <a:ext cx="17760130" cy="5980635"/>
              <a:chOff x="4059816" y="8151446"/>
              <a:chExt cx="13553687" cy="3760585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54F8F04-A965-6D4F-C5E5-8F3E7F2ED1D6}"/>
                  </a:ext>
                </a:extLst>
              </p:cNvPr>
              <p:cNvSpPr/>
              <p:nvPr/>
            </p:nvSpPr>
            <p:spPr>
              <a:xfrm>
                <a:off x="4581673" y="8151446"/>
                <a:ext cx="12795374" cy="1693590"/>
              </a:xfrm>
              <a:prstGeom prst="rect">
                <a:avLst/>
              </a:prstGeom>
              <a:noFill/>
              <a:ln w="38100">
                <a:solidFill>
                  <a:srgbClr val="D8973C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800" dirty="0"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CDF4B80-B9C8-BE34-D75D-F796B0B68E33}"/>
                  </a:ext>
                </a:extLst>
              </p:cNvPr>
              <p:cNvSpPr/>
              <p:nvPr/>
            </p:nvSpPr>
            <p:spPr>
              <a:xfrm>
                <a:off x="4070983" y="8167148"/>
                <a:ext cx="348447" cy="1693589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P</a:t>
                </a:r>
                <a:b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</a:br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H</a:t>
                </a:r>
                <a:b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</a:br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A</a:t>
                </a:r>
                <a:b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</a:br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S</a:t>
                </a:r>
                <a:b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</a:br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E</a:t>
                </a:r>
                <a:b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</a:br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1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5162DAA-1960-A1CE-A3A1-1CC2CCC21D6E}"/>
                  </a:ext>
                </a:extLst>
              </p:cNvPr>
              <p:cNvSpPr/>
              <p:nvPr/>
            </p:nvSpPr>
            <p:spPr>
              <a:xfrm>
                <a:off x="4059816" y="10209640"/>
                <a:ext cx="358838" cy="1702391"/>
              </a:xfrm>
              <a:prstGeom prst="rect">
                <a:avLst/>
              </a:prstGeom>
              <a:solidFill>
                <a:srgbClr val="13539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P</a:t>
                </a:r>
                <a:b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</a:br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H</a:t>
                </a:r>
                <a:b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</a:br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A</a:t>
                </a:r>
                <a:b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</a:br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S</a:t>
                </a:r>
                <a:b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</a:br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E</a:t>
                </a:r>
              </a:p>
              <a:p>
                <a:pPr algn="ctr"/>
                <a:r>
                  <a:rPr lang="en-GB" sz="2000" b="1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2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53283A57-8208-0D35-2EC2-BBC5984AD052}"/>
                  </a:ext>
                </a:extLst>
              </p:cNvPr>
              <p:cNvGrpSpPr/>
              <p:nvPr/>
            </p:nvGrpSpPr>
            <p:grpSpPr>
              <a:xfrm>
                <a:off x="4818129" y="8341657"/>
                <a:ext cx="12795374" cy="1218468"/>
                <a:chOff x="9375481" y="27458998"/>
                <a:chExt cx="12310100" cy="1942795"/>
              </a:xfrm>
            </p:grpSpPr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DE491859-3C85-82D7-07BA-F5656CAD1172}"/>
                    </a:ext>
                  </a:extLst>
                </p:cNvPr>
                <p:cNvSpPr/>
                <p:nvPr/>
              </p:nvSpPr>
              <p:spPr>
                <a:xfrm>
                  <a:off x="9375481" y="27458998"/>
                  <a:ext cx="2138418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rgbClr val="FF0000"/>
                      </a:solidFill>
                      <a:effectLst/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AI-GENERATED</a:t>
                  </a:r>
                </a:p>
                <a:p>
                  <a:pPr algn="ctr"/>
                  <a:endParaRPr lang="en-GB" sz="2800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EC509D5A-F87F-80D1-634C-4E501FEA41B6}"/>
                    </a:ext>
                  </a:extLst>
                </p:cNvPr>
                <p:cNvSpPr/>
                <p:nvPr/>
              </p:nvSpPr>
              <p:spPr>
                <a:xfrm>
                  <a:off x="10794518" y="27476921"/>
                  <a:ext cx="2234183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bg1">
                          <a:lumMod val="50000"/>
                        </a:schemeClr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STIMULI #1</a:t>
                  </a: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EAF8FAE9-80E4-71A7-F501-8176453C8818}"/>
                    </a:ext>
                  </a:extLst>
                </p:cNvPr>
                <p:cNvSpPr/>
                <p:nvPr/>
              </p:nvSpPr>
              <p:spPr>
                <a:xfrm>
                  <a:off x="12227772" y="27458998"/>
                  <a:ext cx="2234183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SUBJECTIVE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98BC0E63-BA4A-08AF-9A6C-706F50F8E41E}"/>
                    </a:ext>
                  </a:extLst>
                </p:cNvPr>
                <p:cNvSpPr/>
                <p:nvPr/>
              </p:nvSpPr>
              <p:spPr>
                <a:xfrm>
                  <a:off x="13676404" y="27458998"/>
                  <a:ext cx="2234183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accent6">
                          <a:lumMod val="75000"/>
                        </a:schemeClr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PHOTOGRAPH</a:t>
                  </a: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259F5070-CD94-27AA-6EAF-10BFA3AF577D}"/>
                    </a:ext>
                  </a:extLst>
                </p:cNvPr>
                <p:cNvSpPr/>
                <p:nvPr/>
              </p:nvSpPr>
              <p:spPr>
                <a:xfrm>
                  <a:off x="15141761" y="27476926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STIMULI #2</a:t>
                  </a:r>
                  <a:endParaRPr lang="en-GB" sz="2800" b="1" dirty="0">
                    <a:solidFill>
                      <a:schemeClr val="accent6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F08F4081-5557-15E1-55EC-E95432923126}"/>
                    </a:ext>
                  </a:extLst>
                </p:cNvPr>
                <p:cNvSpPr/>
                <p:nvPr/>
              </p:nvSpPr>
              <p:spPr>
                <a:xfrm>
                  <a:off x="16569510" y="27494849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SUBJECTIVE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DFFAFE1-96CC-8149-E497-2D443FC1B89C}"/>
                    </a:ext>
                  </a:extLst>
                </p:cNvPr>
                <p:cNvSpPr/>
                <p:nvPr/>
              </p:nvSpPr>
              <p:spPr>
                <a:xfrm>
                  <a:off x="17997259" y="27494849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PHOTOGRAPH</a:t>
                  </a: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D89BCECB-833C-B3EB-223B-BC706D3A4AD4}"/>
                    </a:ext>
                  </a:extLst>
                </p:cNvPr>
                <p:cNvSpPr/>
                <p:nvPr/>
              </p:nvSpPr>
              <p:spPr>
                <a:xfrm>
                  <a:off x="19451397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STIMULI #3</a:t>
                  </a:r>
                  <a:endParaRPr lang="en-GB" sz="2800" b="1" dirty="0">
                    <a:solidFill>
                      <a:schemeClr val="accent6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E432D89-E46F-D002-29F1-0DB60C571466}"/>
                  </a:ext>
                </a:extLst>
              </p:cNvPr>
              <p:cNvSpPr/>
              <p:nvPr/>
            </p:nvSpPr>
            <p:spPr>
              <a:xfrm>
                <a:off x="4581673" y="10209639"/>
                <a:ext cx="12795374" cy="1702391"/>
              </a:xfrm>
              <a:prstGeom prst="rect">
                <a:avLst/>
              </a:prstGeom>
              <a:noFill/>
              <a:ln w="38100">
                <a:solidFill>
                  <a:srgbClr val="135390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800" dirty="0"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17B06302-0D63-F3A1-D0C8-A5FC22F0567D}"/>
                  </a:ext>
                </a:extLst>
              </p:cNvPr>
              <p:cNvGrpSpPr/>
              <p:nvPr/>
            </p:nvGrpSpPr>
            <p:grpSpPr>
              <a:xfrm>
                <a:off x="4801832" y="10438120"/>
                <a:ext cx="12795374" cy="1224098"/>
                <a:chOff x="9375483" y="27458995"/>
                <a:chExt cx="12310098" cy="1942790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321A85E4-DFA9-A117-C27B-9A87B6BFA89C}"/>
                    </a:ext>
                  </a:extLst>
                </p:cNvPr>
                <p:cNvSpPr/>
                <p:nvPr/>
              </p:nvSpPr>
              <p:spPr>
                <a:xfrm>
                  <a:off x="9375483" y="27458995"/>
                  <a:ext cx="2138418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STIMULI #3</a:t>
                  </a:r>
                  <a:endParaRPr lang="en-GB" sz="2800" b="1" dirty="0">
                    <a:solidFill>
                      <a:srgbClr val="FF0000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endParaRPr>
                </a:p>
                <a:p>
                  <a:pPr algn="ctr"/>
                  <a:endParaRPr lang="en-GB" sz="2800" dirty="0"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1D741A4E-E5A2-1303-B13E-DDCFC28AEE34}"/>
                    </a:ext>
                  </a:extLst>
                </p:cNvPr>
                <p:cNvSpPr/>
                <p:nvPr/>
              </p:nvSpPr>
              <p:spPr>
                <a:xfrm>
                  <a:off x="10794520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</a:p>
              </p:txBody>
            </p: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EE7C3202-742F-28F3-3761-ED884DD87284}"/>
                    </a:ext>
                  </a:extLst>
                </p:cNvPr>
                <p:cNvSpPr/>
                <p:nvPr/>
              </p:nvSpPr>
              <p:spPr>
                <a:xfrm>
                  <a:off x="12227775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STIMULI #5</a:t>
                  </a:r>
                  <a:endParaRPr lang="en-GB" sz="2800" b="1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BC396BF4-A798-FF9D-D0FF-C5ABECA8F384}"/>
                    </a:ext>
                  </a:extLst>
                </p:cNvPr>
                <p:cNvSpPr/>
                <p:nvPr/>
              </p:nvSpPr>
              <p:spPr>
                <a:xfrm>
                  <a:off x="13676406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054897E0-B5C8-723E-806E-F5CC6CB101F0}"/>
                    </a:ext>
                  </a:extLst>
                </p:cNvPr>
                <p:cNvSpPr/>
                <p:nvPr/>
              </p:nvSpPr>
              <p:spPr>
                <a:xfrm>
                  <a:off x="15141763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STIMULI #1</a:t>
                  </a:r>
                  <a:endParaRPr lang="en-GB" sz="2800" b="1" dirty="0">
                    <a:solidFill>
                      <a:schemeClr val="accent6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4DAEE3C6-F842-87BA-D7D4-76CC7E1FCA00}"/>
                    </a:ext>
                  </a:extLst>
                </p:cNvPr>
                <p:cNvSpPr/>
                <p:nvPr/>
              </p:nvSpPr>
              <p:spPr>
                <a:xfrm>
                  <a:off x="16569511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CAC81BED-810A-6D90-1153-29DB6CB2C12C}"/>
                    </a:ext>
                  </a:extLst>
                </p:cNvPr>
                <p:cNvSpPr/>
                <p:nvPr/>
              </p:nvSpPr>
              <p:spPr>
                <a:xfrm>
                  <a:off x="17997259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STIMULI #8</a:t>
                  </a:r>
                  <a:endParaRPr lang="en-GB" sz="28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8F102E4-FB9B-48AE-DAF5-67EA5E49FE6A}"/>
                    </a:ext>
                  </a:extLst>
                </p:cNvPr>
                <p:cNvSpPr/>
                <p:nvPr/>
              </p:nvSpPr>
              <p:spPr>
                <a:xfrm>
                  <a:off x="19451397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</a:p>
              </p:txBody>
            </p:sp>
          </p:grpSp>
        </p:grp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B4C44B3-D0E0-6342-ACFC-9838580C19D4}"/>
                </a:ext>
              </a:extLst>
            </p:cNvPr>
            <p:cNvSpPr/>
            <p:nvPr/>
          </p:nvSpPr>
          <p:spPr>
            <a:xfrm>
              <a:off x="18311313" y="10883028"/>
              <a:ext cx="378531" cy="4100598"/>
            </a:xfrm>
            <a:prstGeom prst="rect">
              <a:avLst/>
            </a:prstGeom>
            <a:solidFill>
              <a:srgbClr val="BD632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rPr>
                <a:t>STIMULI</a:t>
              </a:r>
              <a:endParaRPr lang="en-GB" sz="1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2469CEA8-C3A3-2F91-7028-CACC7C5431DE}"/>
                </a:ext>
              </a:extLst>
            </p:cNvPr>
            <p:cNvCxnSpPr>
              <a:cxnSpLocks/>
              <a:stCxn id="63" idx="3"/>
            </p:cNvCxnSpPr>
            <p:nvPr/>
          </p:nvCxnSpPr>
          <p:spPr>
            <a:xfrm>
              <a:off x="18689844" y="12933327"/>
              <a:ext cx="1817620" cy="13413"/>
            </a:xfrm>
            <a:prstGeom prst="straightConnector1">
              <a:avLst/>
            </a:prstGeom>
            <a:ln w="76200">
              <a:solidFill>
                <a:srgbClr val="BD632F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ctor: Elbow 98">
              <a:extLst>
                <a:ext uri="{FF2B5EF4-FFF2-40B4-BE49-F238E27FC236}">
                  <a16:creationId xmlns:a16="http://schemas.microsoft.com/office/drawing/2014/main" id="{C050CA6F-D9ED-A231-CCA0-3B2B5CF61991}"/>
                </a:ext>
              </a:extLst>
            </p:cNvPr>
            <p:cNvCxnSpPr>
              <a:cxnSpLocks/>
              <a:stCxn id="63" idx="0"/>
            </p:cNvCxnSpPr>
            <p:nvPr/>
          </p:nvCxnSpPr>
          <p:spPr>
            <a:xfrm rot="5400000" flipH="1" flipV="1">
              <a:off x="19169659" y="9545225"/>
              <a:ext cx="668722" cy="2006884"/>
            </a:xfrm>
            <a:prstGeom prst="bentConnector2">
              <a:avLst/>
            </a:prstGeom>
            <a:ln w="76200">
              <a:solidFill>
                <a:srgbClr val="BD632F"/>
              </a:solidFill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Connector: Elbow 101">
              <a:extLst>
                <a:ext uri="{FF2B5EF4-FFF2-40B4-BE49-F238E27FC236}">
                  <a16:creationId xmlns:a16="http://schemas.microsoft.com/office/drawing/2014/main" id="{C75DFD6D-AFAF-A5CD-2B19-BB37FE88AA0A}"/>
                </a:ext>
              </a:extLst>
            </p:cNvPr>
            <p:cNvCxnSpPr>
              <a:cxnSpLocks/>
              <a:stCxn id="63" idx="2"/>
            </p:cNvCxnSpPr>
            <p:nvPr/>
          </p:nvCxnSpPr>
          <p:spPr>
            <a:xfrm rot="16200000" flipH="1">
              <a:off x="19085532" y="14398672"/>
              <a:ext cx="906460" cy="2076368"/>
            </a:xfrm>
            <a:prstGeom prst="bentConnector2">
              <a:avLst/>
            </a:prstGeom>
            <a:ln w="76200">
              <a:solidFill>
                <a:srgbClr val="BD632F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E4940169-025D-6AE1-BFFB-487550D1C71B}"/>
                </a:ext>
              </a:extLst>
            </p:cNvPr>
            <p:cNvSpPr txBox="1"/>
            <p:nvPr/>
          </p:nvSpPr>
          <p:spPr>
            <a:xfrm>
              <a:off x="19037351" y="9770723"/>
              <a:ext cx="17459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latin typeface="Verdana" panose="020B0604030504040204" pitchFamily="34" charset="0"/>
                  <a:ea typeface="Verdana" panose="020B0604030504040204" pitchFamily="34" charset="0"/>
                </a:rPr>
                <a:t>STUDY 1</a:t>
              </a:r>
            </a:p>
          </p:txBody>
        </p:sp>
        <p:grpSp>
          <p:nvGrpSpPr>
            <p:cNvPr id="432" name="Group 431">
              <a:extLst>
                <a:ext uri="{FF2B5EF4-FFF2-40B4-BE49-F238E27FC236}">
                  <a16:creationId xmlns:a16="http://schemas.microsoft.com/office/drawing/2014/main" id="{BDD1A2FE-183B-CE6A-A36E-84D39F7C5CDA}"/>
                </a:ext>
              </a:extLst>
            </p:cNvPr>
            <p:cNvGrpSpPr/>
            <p:nvPr/>
          </p:nvGrpSpPr>
          <p:grpSpPr>
            <a:xfrm>
              <a:off x="20841297" y="9073051"/>
              <a:ext cx="8816410" cy="2425685"/>
              <a:chOff x="21611191" y="9532076"/>
              <a:chExt cx="8425894" cy="2492803"/>
            </a:xfrm>
          </p:grpSpPr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928E810-969E-CCFC-DDFE-3A30D1052839}"/>
                  </a:ext>
                </a:extLst>
              </p:cNvPr>
              <p:cNvSpPr/>
              <p:nvPr/>
            </p:nvSpPr>
            <p:spPr>
              <a:xfrm>
                <a:off x="25242944" y="9532076"/>
                <a:ext cx="4794141" cy="1803774"/>
              </a:xfrm>
              <a:prstGeom prst="rect">
                <a:avLst/>
              </a:prstGeom>
              <a:solidFill>
                <a:srgbClr val="F3EAC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400" b="1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</a:rPr>
                  <a:t>DATABASE</a:t>
                </a:r>
                <a:r>
                  <a:rPr lang="en-GB" sz="2400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</a:rPr>
                  <a:t>: </a:t>
                </a:r>
                <a:r>
                  <a:rPr lang="en-GB" sz="2400" dirty="0">
                    <a:solidFill>
                      <a:schemeClr val="tx1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American Multiracial Face Database (AMFD, J. M. Chen et al., 2021)</a:t>
                </a:r>
                <a:endParaRPr lang="en-GB" sz="2400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A1C4B0F1-E782-2F7E-91ED-ACEB79192404}"/>
                  </a:ext>
                </a:extLst>
              </p:cNvPr>
              <p:cNvGrpSpPr/>
              <p:nvPr/>
            </p:nvGrpSpPr>
            <p:grpSpPr>
              <a:xfrm>
                <a:off x="21611191" y="9535229"/>
                <a:ext cx="3532413" cy="2461744"/>
                <a:chOff x="21611191" y="11905170"/>
                <a:chExt cx="3532413" cy="2461744"/>
              </a:xfrm>
            </p:grpSpPr>
            <p:pic>
              <p:nvPicPr>
                <p:cNvPr id="104" name="Picture 103" descr="A person wearing glasses and a head scarf&#10;&#10;AI-generated content may be incorrect.">
                  <a:extLst>
                    <a:ext uri="{FF2B5EF4-FFF2-40B4-BE49-F238E27FC236}">
                      <a16:creationId xmlns:a16="http://schemas.microsoft.com/office/drawing/2014/main" id="{810140BD-0BE0-6BAF-808F-EA6F63F58B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611191" y="11905171"/>
                  <a:ext cx="1767384" cy="1242375"/>
                </a:xfrm>
                <a:prstGeom prst="rect">
                  <a:avLst/>
                </a:prstGeom>
              </p:spPr>
            </p:pic>
            <p:pic>
              <p:nvPicPr>
                <p:cNvPr id="111" name="Picture 110" descr="A person with a beard&#10;&#10;AI-generated content may be incorrect.">
                  <a:extLst>
                    <a:ext uri="{FF2B5EF4-FFF2-40B4-BE49-F238E27FC236}">
                      <a16:creationId xmlns:a16="http://schemas.microsoft.com/office/drawing/2014/main" id="{7C2BB317-4619-5964-CBB1-BF6331AA91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376219" y="11905170"/>
                  <a:ext cx="1767385" cy="1242376"/>
                </a:xfrm>
                <a:prstGeom prst="rect">
                  <a:avLst/>
                </a:prstGeom>
              </p:spPr>
            </p:pic>
            <p:pic>
              <p:nvPicPr>
                <p:cNvPr id="113" name="Picture 112" descr="A person with long hair&#10;&#10;AI-generated content may be incorrect.">
                  <a:extLst>
                    <a:ext uri="{FF2B5EF4-FFF2-40B4-BE49-F238E27FC236}">
                      <a16:creationId xmlns:a16="http://schemas.microsoft.com/office/drawing/2014/main" id="{600FB564-B76A-3A19-0756-111D9386E6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611191" y="13124539"/>
                  <a:ext cx="1767384" cy="1242375"/>
                </a:xfrm>
                <a:prstGeom prst="rect">
                  <a:avLst/>
                </a:prstGeom>
              </p:spPr>
            </p:pic>
            <p:pic>
              <p:nvPicPr>
                <p:cNvPr id="115" name="Picture 114" descr="A person in a black shirt&#10;&#10;AI-generated content may be incorrect.">
                  <a:extLst>
                    <a:ext uri="{FF2B5EF4-FFF2-40B4-BE49-F238E27FC236}">
                      <a16:creationId xmlns:a16="http://schemas.microsoft.com/office/drawing/2014/main" id="{45F3EDAF-7FBE-A0DD-3B65-9824030DAF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354549" y="13109306"/>
                  <a:ext cx="1789054" cy="1257608"/>
                </a:xfrm>
                <a:prstGeom prst="rect">
                  <a:avLst/>
                </a:prstGeom>
              </p:spPr>
            </p:pic>
          </p:grp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1A07C1C7-EAC9-DEAF-4AC3-1E91B378D522}"/>
                  </a:ext>
                </a:extLst>
              </p:cNvPr>
              <p:cNvSpPr/>
              <p:nvPr/>
            </p:nvSpPr>
            <p:spPr>
              <a:xfrm>
                <a:off x="25242942" y="11470288"/>
                <a:ext cx="4794140" cy="554591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400" b="1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VARIABLE: </a:t>
                </a:r>
                <a:r>
                  <a:rPr lang="en-GB" sz="2400" i="1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Attractiveness</a:t>
                </a:r>
                <a:endParaRPr lang="en-GB" sz="2400" i="1" dirty="0">
                  <a:solidFill>
                    <a:schemeClr val="tx1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1361C72-0F96-9743-102E-D58D98F3ACE3}"/>
                </a:ext>
              </a:extLst>
            </p:cNvPr>
            <p:cNvSpPr txBox="1"/>
            <p:nvPr/>
          </p:nvSpPr>
          <p:spPr>
            <a:xfrm>
              <a:off x="18984607" y="12505019"/>
              <a:ext cx="17306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latin typeface="Verdana" panose="020B0604030504040204" pitchFamily="34" charset="0"/>
                  <a:ea typeface="Verdana" panose="020B0604030504040204" pitchFamily="34" charset="0"/>
                </a:rPr>
                <a:t>STUDY 2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52DD5D22-3FC9-AE1B-336B-C83541F80ADB}"/>
                </a:ext>
              </a:extLst>
            </p:cNvPr>
            <p:cNvSpPr txBox="1"/>
            <p:nvPr/>
          </p:nvSpPr>
          <p:spPr>
            <a:xfrm>
              <a:off x="18984607" y="15423061"/>
              <a:ext cx="17306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latin typeface="Verdana" panose="020B0604030504040204" pitchFamily="34" charset="0"/>
                  <a:ea typeface="Verdana" panose="020B0604030504040204" pitchFamily="34" charset="0"/>
                </a:rPr>
                <a:t>STUDY 3</a:t>
              </a:r>
            </a:p>
          </p:txBody>
        </p:sp>
        <p:grpSp>
          <p:nvGrpSpPr>
            <p:cNvPr id="510" name="Group 509">
              <a:extLst>
                <a:ext uri="{FF2B5EF4-FFF2-40B4-BE49-F238E27FC236}">
                  <a16:creationId xmlns:a16="http://schemas.microsoft.com/office/drawing/2014/main" id="{0E627447-7F77-1C49-1338-D8A6FE34B0BC}"/>
                </a:ext>
              </a:extLst>
            </p:cNvPr>
            <p:cNvGrpSpPr/>
            <p:nvPr/>
          </p:nvGrpSpPr>
          <p:grpSpPr>
            <a:xfrm>
              <a:off x="20841660" y="11928341"/>
              <a:ext cx="8816045" cy="2382538"/>
              <a:chOff x="21406008" y="11826445"/>
              <a:chExt cx="8816045" cy="2382538"/>
            </a:xfrm>
          </p:grpSpPr>
          <p:pic>
            <p:nvPicPr>
              <p:cNvPr id="141" name="Picture 140" descr="A person in a bathtub with petals&#10;&#10;AI-generated content may be incorrect.">
                <a:extLst>
                  <a:ext uri="{FF2B5EF4-FFF2-40B4-BE49-F238E27FC236}">
                    <a16:creationId xmlns:a16="http://schemas.microsoft.com/office/drawing/2014/main" id="{0AE841DA-3099-C794-47BA-80FEB8876A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280594" y="11836959"/>
                <a:ext cx="1773704" cy="1250887"/>
              </a:xfrm>
              <a:prstGeom prst="rect">
                <a:avLst/>
              </a:prstGeom>
            </p:spPr>
          </p:pic>
          <p:pic>
            <p:nvPicPr>
              <p:cNvPr id="144" name="Picture 143" descr="A group of men playing football&#10;&#10;AI-generated content may be incorrect.">
                <a:extLst>
                  <a:ext uri="{FF2B5EF4-FFF2-40B4-BE49-F238E27FC236}">
                    <a16:creationId xmlns:a16="http://schemas.microsoft.com/office/drawing/2014/main" id="{CB964F54-094B-B034-8578-B3C8C5FEDF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166026" y="13054161"/>
                <a:ext cx="1888272" cy="1134579"/>
              </a:xfrm>
              <a:prstGeom prst="rect">
                <a:avLst/>
              </a:prstGeom>
            </p:spPr>
          </p:pic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C7399EE9-4E39-42CE-62DA-5E540CE167B7}"/>
                  </a:ext>
                </a:extLst>
              </p:cNvPr>
              <p:cNvSpPr/>
              <p:nvPr/>
            </p:nvSpPr>
            <p:spPr>
              <a:xfrm>
                <a:off x="25205718" y="11831343"/>
                <a:ext cx="5016335" cy="1709712"/>
              </a:xfrm>
              <a:prstGeom prst="rect">
                <a:avLst/>
              </a:prstGeom>
              <a:solidFill>
                <a:srgbClr val="F3EAC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200" b="1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</a:rPr>
                  <a:t>DATABASES</a:t>
                </a:r>
                <a:r>
                  <a:rPr lang="en-GB" sz="2200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</a:rPr>
                  <a:t>: </a:t>
                </a:r>
                <a:r>
                  <a:rPr lang="en-GB" sz="2200" i="0" dirty="0">
                    <a:solidFill>
                      <a:sysClr val="windowText" lastClr="000000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Nencki Affective Picture System (NAPS, </a:t>
                </a:r>
                <a:r>
                  <a:rPr lang="en-GB" sz="2200" b="0" i="0" dirty="0">
                    <a:solidFill>
                      <a:sysClr val="windowText" lastClr="000000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Marchewka et al., 2014) </a:t>
                </a:r>
                <a:r>
                  <a:rPr lang="en-GB" sz="2200" b="1" i="1" dirty="0">
                    <a:solidFill>
                      <a:sysClr val="windowText" lastClr="000000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AND</a:t>
                </a:r>
                <a:r>
                  <a:rPr lang="en-GB" sz="2200" b="0" i="1" dirty="0">
                    <a:solidFill>
                      <a:sysClr val="windowText" lastClr="000000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GB" sz="2200" b="0" dirty="0">
                    <a:solidFill>
                      <a:sysClr val="windowText" lastClr="000000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NAPS</a:t>
                </a:r>
                <a:r>
                  <a:rPr lang="en-GB" sz="2200" b="0" i="1" dirty="0">
                    <a:solidFill>
                      <a:sysClr val="windowText" lastClr="000000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GB" sz="2200" i="0" dirty="0">
                    <a:solidFill>
                      <a:schemeClr val="tx1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Erotic subset (NAPS ERO, Wierzba et al., 2015)</a:t>
                </a:r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0C59319F-7B74-2094-BE19-0B6A0E4C9EBB}"/>
                  </a:ext>
                </a:extLst>
              </p:cNvPr>
              <p:cNvSpPr/>
              <p:nvPr/>
            </p:nvSpPr>
            <p:spPr>
              <a:xfrm>
                <a:off x="25205717" y="13671873"/>
                <a:ext cx="5016336" cy="537110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400" b="1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VARIABLE: </a:t>
                </a:r>
                <a:r>
                  <a:rPr lang="en-GB" sz="2400" i="1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Arousal</a:t>
                </a:r>
                <a:endParaRPr lang="en-GB" sz="2400" i="1" dirty="0">
                  <a:solidFill>
                    <a:schemeClr val="tx1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154" name="Picture 153" descr="A group of people playing drums&#10;&#10;AI-generated content may be incorrect.">
                <a:extLst>
                  <a:ext uri="{FF2B5EF4-FFF2-40B4-BE49-F238E27FC236}">
                    <a16:creationId xmlns:a16="http://schemas.microsoft.com/office/drawing/2014/main" id="{B176286F-CB15-6FE5-CC00-AA5936B422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416890" y="11826445"/>
                <a:ext cx="1863704" cy="1350227"/>
              </a:xfrm>
              <a:prstGeom prst="rect">
                <a:avLst/>
              </a:prstGeom>
            </p:spPr>
          </p:pic>
          <p:pic>
            <p:nvPicPr>
              <p:cNvPr id="137" name="Picture 136" descr="A person taking a picture of himself&#10;&#10;AI-generated content may be incorrect.">
                <a:extLst>
                  <a:ext uri="{FF2B5EF4-FFF2-40B4-BE49-F238E27FC236}">
                    <a16:creationId xmlns:a16="http://schemas.microsoft.com/office/drawing/2014/main" id="{0CD193C6-9598-31CA-BE6D-0A4F890F53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406008" y="13042379"/>
                <a:ext cx="1863704" cy="1146361"/>
              </a:xfrm>
              <a:prstGeom prst="rect">
                <a:avLst/>
              </a:prstGeom>
            </p:spPr>
          </p:pic>
        </p:grpSp>
        <p:grpSp>
          <p:nvGrpSpPr>
            <p:cNvPr id="431" name="Group 430">
              <a:extLst>
                <a:ext uri="{FF2B5EF4-FFF2-40B4-BE49-F238E27FC236}">
                  <a16:creationId xmlns:a16="http://schemas.microsoft.com/office/drawing/2014/main" id="{10EF94AD-255C-766F-B206-5CAFE2BD319D}"/>
                </a:ext>
              </a:extLst>
            </p:cNvPr>
            <p:cNvGrpSpPr/>
            <p:nvPr/>
          </p:nvGrpSpPr>
          <p:grpSpPr>
            <a:xfrm>
              <a:off x="20903378" y="14713765"/>
              <a:ext cx="8754327" cy="2426135"/>
              <a:chOff x="21573371" y="17028962"/>
              <a:chExt cx="8754327" cy="2493268"/>
            </a:xfrm>
          </p:grpSpPr>
          <p:pic>
            <p:nvPicPr>
              <p:cNvPr id="158" name="Picture 157" descr="Close-up of a person's lips&#10;&#10;AI-generated content may be incorrect.">
                <a:extLst>
                  <a:ext uri="{FF2B5EF4-FFF2-40B4-BE49-F238E27FC236}">
                    <a16:creationId xmlns:a16="http://schemas.microsoft.com/office/drawing/2014/main" id="{0D378989-D3E7-C4E8-EB90-9337A0DCC2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573371" y="18252673"/>
                <a:ext cx="1803971" cy="1253712"/>
              </a:xfrm>
              <a:prstGeom prst="rect">
                <a:avLst/>
              </a:prstGeom>
            </p:spPr>
          </p:pic>
          <p:pic>
            <p:nvPicPr>
              <p:cNvPr id="160" name="Picture 159" descr="A couple of men sleeping in bed&#10;&#10;AI-generated content may be incorrect.">
                <a:extLst>
                  <a:ext uri="{FF2B5EF4-FFF2-40B4-BE49-F238E27FC236}">
                    <a16:creationId xmlns:a16="http://schemas.microsoft.com/office/drawing/2014/main" id="{9B1F28D9-FC49-E59D-2B67-D23105E9D7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 flipV="1">
                <a:off x="23354256" y="17028962"/>
                <a:ext cx="1789345" cy="1251213"/>
              </a:xfrm>
              <a:prstGeom prst="rect">
                <a:avLst/>
              </a:prstGeom>
            </p:spPr>
          </p:pic>
          <p:pic>
            <p:nvPicPr>
              <p:cNvPr id="156" name="Picture 155" descr="A person lying on a couch&#10;&#10;AI-generated content may be incorrect.">
                <a:extLst>
                  <a:ext uri="{FF2B5EF4-FFF2-40B4-BE49-F238E27FC236}">
                    <a16:creationId xmlns:a16="http://schemas.microsoft.com/office/drawing/2014/main" id="{8FAC6843-2105-4692-C931-255EF5D5C5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573662" y="17028963"/>
                <a:ext cx="1780887" cy="1220097"/>
              </a:xfrm>
              <a:prstGeom prst="rect">
                <a:avLst/>
              </a:prstGeom>
            </p:spPr>
          </p:pic>
          <p:pic>
            <p:nvPicPr>
              <p:cNvPr id="422" name="Picture 421" descr="A close-up of two men kissing&#10;&#10;AI-generated content may be incorrect.">
                <a:extLst>
                  <a:ext uri="{FF2B5EF4-FFF2-40B4-BE49-F238E27FC236}">
                    <a16:creationId xmlns:a16="http://schemas.microsoft.com/office/drawing/2014/main" id="{AF1DB507-73BC-2438-703B-24DDA0A06A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335448" y="18263776"/>
                <a:ext cx="1803970" cy="1237669"/>
              </a:xfrm>
              <a:prstGeom prst="rect">
                <a:avLst/>
              </a:prstGeom>
            </p:spPr>
          </p:pic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C2C149E4-18BF-EDE4-5743-2F7BF4228CD4}"/>
                  </a:ext>
                </a:extLst>
              </p:cNvPr>
              <p:cNvSpPr/>
              <p:nvPr/>
            </p:nvSpPr>
            <p:spPr>
              <a:xfrm>
                <a:off x="25311362" y="17095921"/>
                <a:ext cx="5016336" cy="1723879"/>
              </a:xfrm>
              <a:prstGeom prst="rect">
                <a:avLst/>
              </a:prstGeom>
              <a:solidFill>
                <a:srgbClr val="F3EAC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400" b="1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</a:rPr>
                  <a:t>DATABASE</a:t>
                </a:r>
                <a:r>
                  <a:rPr lang="en-GB" sz="2400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</a:rPr>
                  <a:t>: </a:t>
                </a:r>
                <a:r>
                  <a:rPr lang="en-GB" sz="2400" b="0" dirty="0">
                    <a:solidFill>
                      <a:sysClr val="windowText" lastClr="000000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NAPS</a:t>
                </a:r>
                <a:r>
                  <a:rPr lang="en-GB" sz="2400" b="0" i="1" dirty="0">
                    <a:solidFill>
                      <a:sysClr val="windowText" lastClr="000000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GB" sz="2400" i="0" dirty="0">
                    <a:solidFill>
                      <a:schemeClr val="tx1"/>
                    </a:solidFill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Erotic subset (NAPS ERO, Wierzba et al., 2015)</a:t>
                </a:r>
              </a:p>
            </p:txBody>
          </p:sp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5BDA74BB-AEC9-C8AE-0FD9-D174EC364249}"/>
                  </a:ext>
                </a:extLst>
              </p:cNvPr>
              <p:cNvSpPr/>
              <p:nvPr/>
            </p:nvSpPr>
            <p:spPr>
              <a:xfrm>
                <a:off x="25311362" y="18954237"/>
                <a:ext cx="5016336" cy="567993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400" b="1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VARIABLE: </a:t>
                </a:r>
                <a:r>
                  <a:rPr lang="en-GB" sz="2400" i="1" dirty="0">
                    <a:solidFill>
                      <a:schemeClr val="tx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Times New Roman" panose="02020603050405020304" pitchFamily="18" charset="0"/>
                  </a:rPr>
                  <a:t>Arousal</a:t>
                </a:r>
                <a:endParaRPr lang="en-GB" sz="2400" i="1" dirty="0">
                  <a:solidFill>
                    <a:schemeClr val="tx1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55A9B408-E0BC-56DD-A642-320A9785C6CD}"/>
              </a:ext>
            </a:extLst>
          </p:cNvPr>
          <p:cNvGrpSpPr/>
          <p:nvPr/>
        </p:nvGrpSpPr>
        <p:grpSpPr>
          <a:xfrm>
            <a:off x="531030" y="5292439"/>
            <a:ext cx="29579987" cy="4339910"/>
            <a:chOff x="537173" y="5003271"/>
            <a:chExt cx="29579987" cy="4339910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686D6E0E-DB49-68A2-101E-21C2C6F535D2}"/>
                </a:ext>
              </a:extLst>
            </p:cNvPr>
            <p:cNvSpPr/>
            <p:nvPr/>
          </p:nvSpPr>
          <p:spPr>
            <a:xfrm>
              <a:off x="1231065" y="5023577"/>
              <a:ext cx="28621425" cy="4289604"/>
            </a:xfrm>
            <a:prstGeom prst="rect">
              <a:avLst/>
            </a:prstGeom>
            <a:solidFill>
              <a:schemeClr val="bg1"/>
            </a:solidFill>
            <a:ln w="28575"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600" b="1" dirty="0">
                <a:solidFill>
                  <a:schemeClr val="tx1"/>
                </a:solidFill>
              </a:endParaRPr>
            </a:p>
          </p:txBody>
        </p:sp>
        <p:sp>
          <p:nvSpPr>
            <p:cNvPr id="532" name="Rectangle 531">
              <a:extLst>
                <a:ext uri="{FF2B5EF4-FFF2-40B4-BE49-F238E27FC236}">
                  <a16:creationId xmlns:a16="http://schemas.microsoft.com/office/drawing/2014/main" id="{50E13701-BB48-0031-4807-D08AC209D251}"/>
                </a:ext>
              </a:extLst>
            </p:cNvPr>
            <p:cNvSpPr/>
            <p:nvPr/>
          </p:nvSpPr>
          <p:spPr>
            <a:xfrm>
              <a:off x="537173" y="5003271"/>
              <a:ext cx="473480" cy="4289604"/>
            </a:xfrm>
            <a:prstGeom prst="rect">
              <a:avLst/>
            </a:prstGeom>
            <a:solidFill>
              <a:srgbClr val="1E26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GB" sz="32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INTRO</a:t>
              </a:r>
            </a:p>
          </p:txBody>
        </p:sp>
        <p:sp>
          <p:nvSpPr>
            <p:cNvPr id="533" name="TextBox 532">
              <a:extLst>
                <a:ext uri="{FF2B5EF4-FFF2-40B4-BE49-F238E27FC236}">
                  <a16:creationId xmlns:a16="http://schemas.microsoft.com/office/drawing/2014/main" id="{3C177419-FBDD-4624-6408-F9092073FB88}"/>
                </a:ext>
              </a:extLst>
            </p:cNvPr>
            <p:cNvSpPr txBox="1"/>
            <p:nvPr/>
          </p:nvSpPr>
          <p:spPr>
            <a:xfrm>
              <a:off x="1355795" y="5003531"/>
              <a:ext cx="10661611" cy="4339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rtl="0">
                <a:spcBef>
                  <a:spcPts val="1200"/>
                </a:spcBef>
                <a:spcAft>
                  <a:spcPts val="1200"/>
                </a:spcAft>
                <a:buFont typeface="Wingdings" panose="05000000000000000000" pitchFamily="2" charset="2"/>
                <a:buChar char="Ø"/>
              </a:pP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Advances in AI and immersive tech 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(e.g., VR) are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blurring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the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line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between real and fake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, making it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harder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for people to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distinguish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real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from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fictional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- often with serious consequences, such as misinformation (Miller et al., 2023). </a:t>
              </a:r>
            </a:p>
            <a:p>
              <a:pPr marL="285750" indent="-285750" rtl="0">
                <a:spcBef>
                  <a:spcPts val="1200"/>
                </a:spcBef>
                <a:spcAft>
                  <a:spcPts val="1200"/>
                </a:spcAft>
                <a:buFont typeface="Wingdings" panose="05000000000000000000" pitchFamily="2" charset="2"/>
                <a:buChar char="Ø"/>
              </a:pP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For instance,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deepfake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technologies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can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generate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realistic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fake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videos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of politicians, spreading false narratives (</a:t>
              </a:r>
              <a:r>
                <a:rPr lang="en-GB" sz="3200" b="0" i="0" u="none" strike="noStrike" dirty="0" err="1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Meskys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et al., 2020).</a:t>
              </a:r>
              <a:endParaRPr lang="en-GB" sz="3200" b="0" dirty="0">
                <a:effectLst/>
              </a:endParaRPr>
            </a:p>
          </p:txBody>
        </p:sp>
        <p:sp>
          <p:nvSpPr>
            <p:cNvPr id="535" name="TextBox 534">
              <a:extLst>
                <a:ext uri="{FF2B5EF4-FFF2-40B4-BE49-F238E27FC236}">
                  <a16:creationId xmlns:a16="http://schemas.microsoft.com/office/drawing/2014/main" id="{74A6DF18-7EEC-9B7F-CB34-EE78C36283DB}"/>
                </a:ext>
              </a:extLst>
            </p:cNvPr>
            <p:cNvSpPr txBox="1"/>
            <p:nvPr/>
          </p:nvSpPr>
          <p:spPr>
            <a:xfrm>
              <a:off x="13108531" y="5255944"/>
              <a:ext cx="17008629" cy="38472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rtl="0">
                <a:spcBef>
                  <a:spcPts val="1200"/>
                </a:spcBef>
                <a:spcAft>
                  <a:spcPts val="1200"/>
                </a:spcAft>
                <a:buFont typeface="Wingdings" panose="05000000000000000000" pitchFamily="2" charset="2"/>
                <a:buChar char="Ø"/>
              </a:pP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Emotions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shape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how we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interpret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and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respond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to our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environment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(</a:t>
              </a:r>
              <a:r>
                <a:rPr lang="en-GB" sz="3200" b="0" i="0" u="none" strike="noStrike" dirty="0" err="1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Mocaiber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et al., 2010) and play a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key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role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in how we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process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ambiguous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or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fictional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content.</a:t>
              </a:r>
              <a:r>
                <a:rPr lang="en-GB" sz="3200" dirty="0"/>
                <a:t> 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Studies show that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framing stimuli as fictional reduces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emotional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impact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:</a:t>
              </a:r>
              <a:endParaRPr lang="en-GB" sz="3200" b="0" dirty="0">
                <a:effectLst/>
              </a:endParaRPr>
            </a:p>
            <a:p>
              <a:pPr lvl="2" fontAlgn="base">
                <a:spcBef>
                  <a:spcPts val="1200"/>
                </a:spcBef>
              </a:pP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↓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Valence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&amp;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intensity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for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neutral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/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negative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videos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(Sperduti et al., 2016)</a:t>
              </a:r>
            </a:p>
            <a:p>
              <a:pPr lvl="2" fontAlgn="base">
                <a:spcAft>
                  <a:spcPts val="1200"/>
                </a:spcAft>
              </a:pP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↓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Intensity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for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negative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pictures (Sperduti et al., 2017)</a:t>
              </a:r>
              <a:b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</a:b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↓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Physiological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arousal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,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subjective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arousal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,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intensity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&amp; </a:t>
              </a:r>
              <a:r>
                <a:rPr lang="en-GB" sz="3200" b="1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valence</a:t>
              </a:r>
              <a:r>
                <a:rPr lang="en-GB" sz="3200" b="0" i="0" u="none" strike="noStrike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for negative and neutral images (Makowski et  al., 2019)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8105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6A67CC-699A-E67A-7016-5C7BD075ECB0}"/>
              </a:ext>
            </a:extLst>
          </p:cNvPr>
          <p:cNvSpPr/>
          <p:nvPr/>
        </p:nvSpPr>
        <p:spPr>
          <a:xfrm>
            <a:off x="200089" y="750476"/>
            <a:ext cx="27376290" cy="4846994"/>
          </a:xfrm>
          <a:prstGeom prst="rect">
            <a:avLst/>
          </a:prstGeom>
          <a:solidFill>
            <a:srgbClr val="273E4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</a:t>
            </a:r>
          </a:p>
        </p:txBody>
      </p:sp>
      <p:sp>
        <p:nvSpPr>
          <p:cNvPr id="1193" name="Rectangle 1192">
            <a:extLst>
              <a:ext uri="{FF2B5EF4-FFF2-40B4-BE49-F238E27FC236}">
                <a16:creationId xmlns:a16="http://schemas.microsoft.com/office/drawing/2014/main" id="{74709DF3-F834-DA9E-0AC0-240DCF8B3BDC}"/>
              </a:ext>
            </a:extLst>
          </p:cNvPr>
          <p:cNvSpPr/>
          <p:nvPr/>
        </p:nvSpPr>
        <p:spPr>
          <a:xfrm>
            <a:off x="200089" y="36846982"/>
            <a:ext cx="27376290" cy="5338327"/>
          </a:xfrm>
          <a:prstGeom prst="rect">
            <a:avLst/>
          </a:prstGeom>
          <a:solidFill>
            <a:srgbClr val="273E4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</a:p>
        </p:txBody>
      </p:sp>
      <p:grpSp>
        <p:nvGrpSpPr>
          <p:cNvPr id="1199" name="Group 1198">
            <a:extLst>
              <a:ext uri="{FF2B5EF4-FFF2-40B4-BE49-F238E27FC236}">
                <a16:creationId xmlns:a16="http://schemas.microsoft.com/office/drawing/2014/main" id="{939A5289-0847-A401-16FB-B2C920BBAF5B}"/>
              </a:ext>
            </a:extLst>
          </p:cNvPr>
          <p:cNvGrpSpPr/>
          <p:nvPr/>
        </p:nvGrpSpPr>
        <p:grpSpPr>
          <a:xfrm>
            <a:off x="1018585" y="6077126"/>
            <a:ext cx="28438100" cy="30402622"/>
            <a:chOff x="765498" y="15755251"/>
            <a:chExt cx="28854278" cy="23270878"/>
          </a:xfrm>
        </p:grpSpPr>
        <p:grpSp>
          <p:nvGrpSpPr>
            <p:cNvPr id="1173" name="Group 1172">
              <a:extLst>
                <a:ext uri="{FF2B5EF4-FFF2-40B4-BE49-F238E27FC236}">
                  <a16:creationId xmlns:a16="http://schemas.microsoft.com/office/drawing/2014/main" id="{EDAD263D-477C-99D9-2AE6-F5234084430C}"/>
                </a:ext>
              </a:extLst>
            </p:cNvPr>
            <p:cNvGrpSpPr/>
            <p:nvPr/>
          </p:nvGrpSpPr>
          <p:grpSpPr>
            <a:xfrm>
              <a:off x="770021" y="15755251"/>
              <a:ext cx="28849754" cy="23270878"/>
              <a:chOff x="770021" y="22843583"/>
              <a:chExt cx="25129243" cy="1314626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70B784F-B3E4-8247-6C13-D28501536324}"/>
                  </a:ext>
                </a:extLst>
              </p:cNvPr>
              <p:cNvSpPr/>
              <p:nvPr/>
            </p:nvSpPr>
            <p:spPr>
              <a:xfrm>
                <a:off x="770021" y="22843584"/>
                <a:ext cx="5775158" cy="1314626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D07FFA1-8B6B-55F4-CCED-E23E7DCE8AED}"/>
                  </a:ext>
                </a:extLst>
              </p:cNvPr>
              <p:cNvSpPr/>
              <p:nvPr/>
            </p:nvSpPr>
            <p:spPr>
              <a:xfrm>
                <a:off x="7263527" y="22855460"/>
                <a:ext cx="5775158" cy="13134384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6BD990B-F63D-A16E-CBCF-B3658F24590B}"/>
                  </a:ext>
                </a:extLst>
              </p:cNvPr>
              <p:cNvSpPr/>
              <p:nvPr/>
            </p:nvSpPr>
            <p:spPr>
              <a:xfrm>
                <a:off x="13757035" y="22843583"/>
                <a:ext cx="5775158" cy="13146261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4B598DC-70BA-4A54-81A4-043A1A3A8633}"/>
                  </a:ext>
                </a:extLst>
              </p:cNvPr>
              <p:cNvSpPr/>
              <p:nvPr/>
            </p:nvSpPr>
            <p:spPr>
              <a:xfrm>
                <a:off x="20124106" y="22843583"/>
                <a:ext cx="5775158" cy="13146261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95" name="TextBox 1194">
              <a:extLst>
                <a:ext uri="{FF2B5EF4-FFF2-40B4-BE49-F238E27FC236}">
                  <a16:creationId xmlns:a16="http://schemas.microsoft.com/office/drawing/2014/main" id="{599B8C9F-F2F9-6A16-C686-C6DF0ADCD688}"/>
                </a:ext>
              </a:extLst>
            </p:cNvPr>
            <p:cNvSpPr txBox="1"/>
            <p:nvPr/>
          </p:nvSpPr>
          <p:spPr>
            <a:xfrm>
              <a:off x="765498" y="15807774"/>
              <a:ext cx="6630199" cy="3029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STUDY 1*</a:t>
              </a:r>
            </a:p>
            <a:p>
              <a:pPr algn="ctr"/>
              <a:endParaRPr lang="en-GB" sz="2800" b="1" u="sng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457200" indent="-457200">
                <a:buFont typeface="Wingdings" panose="05000000000000000000" pitchFamily="2" charset="2"/>
                <a:buChar char="Ø"/>
              </a:pPr>
              <a:r>
                <a:rPr lang="en-GB" sz="2800" b="1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145 participants </a:t>
              </a:r>
              <a:r>
                <a:rPr lang="en-GB" sz="2800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(Mean age = 28.3, SD = 9.0, range: [19, 66]; Gender: </a:t>
              </a:r>
              <a:r>
                <a:rPr lang="en-GB" sz="2800" b="1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48.3 % females</a:t>
              </a:r>
              <a:r>
                <a:rPr lang="en-GB" sz="2800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GB" sz="2800" b="1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51.0 % males</a:t>
              </a:r>
              <a:r>
                <a:rPr lang="en-GB" sz="2800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GB" sz="2800" b="1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0.7 % others</a:t>
              </a:r>
              <a:r>
                <a:rPr lang="en-GB" sz="2800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GB" sz="2800" dirty="0">
                <a:solidFill>
                  <a:srgbClr val="1F1F1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96" name="TextBox 1195">
              <a:extLst>
                <a:ext uri="{FF2B5EF4-FFF2-40B4-BE49-F238E27FC236}">
                  <a16:creationId xmlns:a16="http://schemas.microsoft.com/office/drawing/2014/main" id="{FB03EC7F-2BA0-9814-8D69-CA76F9B1C31A}"/>
                </a:ext>
              </a:extLst>
            </p:cNvPr>
            <p:cNvSpPr txBox="1"/>
            <p:nvPr/>
          </p:nvSpPr>
          <p:spPr>
            <a:xfrm>
              <a:off x="8224924" y="15776277"/>
              <a:ext cx="6630199" cy="3029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STUDY 2</a:t>
              </a:r>
            </a:p>
            <a:p>
              <a:pPr algn="ctr"/>
              <a:endPara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457200" indent="-457200">
                <a:buFont typeface="Wingdings" panose="05000000000000000000" pitchFamily="2" charset="2"/>
                <a:buChar char="Ø"/>
              </a:pPr>
              <a:r>
                <a:rPr lang="en-GB" sz="2800" b="1" dirty="0">
                  <a:solidFill>
                    <a:srgbClr val="1F1F1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206</a:t>
              </a:r>
              <a:r>
                <a:rPr lang="en-GB" sz="2800" b="1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 participants </a:t>
              </a:r>
              <a:r>
                <a:rPr lang="en-GB" sz="2800" b="0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(Mean age = 27.8, SD = 13.6, range: [18, 69]; Gender: </a:t>
              </a:r>
              <a:r>
                <a:rPr lang="en-GB" sz="2800" b="1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76.7% women</a:t>
              </a:r>
              <a:r>
                <a:rPr lang="en-GB" sz="2800" b="0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GB" sz="2800" b="1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23.3% men</a:t>
              </a:r>
              <a:r>
                <a:rPr lang="en-GB" sz="2800" b="0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GB" sz="2800" dirty="0">
                <a:solidFill>
                  <a:srgbClr val="1F1F1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GB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97" name="TextBox 1196">
              <a:extLst>
                <a:ext uri="{FF2B5EF4-FFF2-40B4-BE49-F238E27FC236}">
                  <a16:creationId xmlns:a16="http://schemas.microsoft.com/office/drawing/2014/main" id="{F64259D1-7578-A5ED-54B8-2F0EC92F7208}"/>
                </a:ext>
              </a:extLst>
            </p:cNvPr>
            <p:cNvSpPr txBox="1"/>
            <p:nvPr/>
          </p:nvSpPr>
          <p:spPr>
            <a:xfrm>
              <a:off x="15679827" y="15764625"/>
              <a:ext cx="6630199" cy="2583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STUDY 3</a:t>
              </a:r>
            </a:p>
            <a:p>
              <a:pPr algn="ctr"/>
              <a:endPara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457200" indent="-457200">
                <a:buFont typeface="Wingdings" panose="05000000000000000000" pitchFamily="2" charset="2"/>
                <a:buChar char="Ø"/>
              </a:pPr>
              <a:r>
                <a:rPr lang="en-GB" sz="2800" b="1" i="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705 participants </a:t>
              </a:r>
              <a:r>
                <a:rPr lang="en-GB" sz="2800" b="0" i="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(Mean age = 30.2, SD = 11.8, range: [18, 80], 0.1% missing; Gender: </a:t>
              </a:r>
              <a:r>
                <a:rPr lang="en-GB" sz="2800" b="1" i="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35.7% females</a:t>
              </a:r>
              <a:r>
                <a:rPr lang="en-GB" sz="2800" b="0" i="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, </a:t>
              </a:r>
              <a:r>
                <a:rPr lang="en-GB" sz="2800" b="1" i="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64.3% males</a:t>
              </a:r>
              <a:r>
                <a:rPr lang="en-GB" sz="2800" dirty="0">
                  <a:solidFill>
                    <a:srgbClr val="00000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)</a:t>
              </a:r>
              <a:endParaRPr lang="en-GB" sz="2800" b="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198" name="TextBox 1197">
              <a:extLst>
                <a:ext uri="{FF2B5EF4-FFF2-40B4-BE49-F238E27FC236}">
                  <a16:creationId xmlns:a16="http://schemas.microsoft.com/office/drawing/2014/main" id="{059C4D4E-B34A-1C5D-4C64-98AFBA4C996B}"/>
                </a:ext>
              </a:extLst>
            </p:cNvPr>
            <p:cNvSpPr txBox="1"/>
            <p:nvPr/>
          </p:nvSpPr>
          <p:spPr>
            <a:xfrm>
              <a:off x="22989578" y="15776276"/>
              <a:ext cx="6630198" cy="2583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STUDY 4</a:t>
              </a:r>
            </a:p>
            <a:p>
              <a:pPr algn="ctr"/>
              <a:endPara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457200" indent="-457200">
                <a:buFont typeface="Wingdings" panose="05000000000000000000" pitchFamily="2" charset="2"/>
                <a:buChar char="Ø"/>
              </a:pPr>
              <a:r>
                <a:rPr lang="en-GB" sz="2800" b="1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197 participants (</a:t>
              </a:r>
              <a:r>
                <a:rPr lang="en-GB" sz="2800" b="0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Mean age = 36.5, SD = 13.1, range: [18, 80]; Gender: </a:t>
              </a:r>
              <a:r>
                <a:rPr lang="en-GB" sz="2800" b="1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48.2% women, 51.8% men</a:t>
              </a:r>
              <a:r>
                <a:rPr lang="en-GB" sz="2800" b="0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GB" sz="2800" dirty="0">
                <a:solidFill>
                  <a:srgbClr val="1F1F1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D665A95-3633-117E-4035-A636F56A7AFB}"/>
              </a:ext>
            </a:extLst>
          </p:cNvPr>
          <p:cNvSpPr/>
          <p:nvPr/>
        </p:nvSpPr>
        <p:spPr>
          <a:xfrm>
            <a:off x="245020" y="17725062"/>
            <a:ext cx="29374127" cy="5173579"/>
          </a:xfrm>
          <a:prstGeom prst="rect">
            <a:avLst/>
          </a:prstGeom>
          <a:solidFill>
            <a:schemeClr val="bg1"/>
          </a:solidFill>
          <a:ln w="117475">
            <a:solidFill>
              <a:srgbClr val="273E47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600" b="1" i="1" dirty="0">
                <a:solidFill>
                  <a:srgbClr val="273E4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GB" sz="16600" b="1" i="1" dirty="0">
                <a:solidFill>
                  <a:srgbClr val="BD63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AI-Generated</a:t>
            </a:r>
            <a:r>
              <a:rPr lang="en-GB" sz="16600" b="1" i="1" dirty="0">
                <a:solidFill>
                  <a:srgbClr val="273E4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leads to a </a:t>
            </a:r>
            <a:r>
              <a:rPr lang="en-GB" sz="16600" b="1" i="1" dirty="0">
                <a:solidFill>
                  <a:srgbClr val="BD63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decrease</a:t>
            </a:r>
            <a:r>
              <a:rPr lang="en-GB" sz="16600" b="1" i="1" dirty="0">
                <a:solidFill>
                  <a:srgbClr val="273E4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16600" b="1" i="1" dirty="0">
                <a:solidFill>
                  <a:srgbClr val="BD63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emotional</a:t>
            </a:r>
            <a:r>
              <a:rPr lang="en-GB" sz="16600" b="1" i="1" dirty="0">
                <a:solidFill>
                  <a:srgbClr val="273E4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600" b="1" i="1" dirty="0">
                <a:solidFill>
                  <a:srgbClr val="BD63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responses</a:t>
            </a:r>
          </a:p>
        </p:txBody>
      </p:sp>
      <p:grpSp>
        <p:nvGrpSpPr>
          <p:cNvPr id="1206" name="Group 1205">
            <a:extLst>
              <a:ext uri="{FF2B5EF4-FFF2-40B4-BE49-F238E27FC236}">
                <a16:creationId xmlns:a16="http://schemas.microsoft.com/office/drawing/2014/main" id="{897DD312-FBE8-03D5-6DDC-A73AC38FBCA9}"/>
              </a:ext>
            </a:extLst>
          </p:cNvPr>
          <p:cNvGrpSpPr/>
          <p:nvPr/>
        </p:nvGrpSpPr>
        <p:grpSpPr>
          <a:xfrm>
            <a:off x="1018585" y="27446953"/>
            <a:ext cx="7181066" cy="6613435"/>
            <a:chOff x="430496" y="22576677"/>
            <a:chExt cx="7181066" cy="6613435"/>
          </a:xfrm>
        </p:grpSpPr>
        <p:pic>
          <p:nvPicPr>
            <p:cNvPr id="1203" name="Picture 4" descr="Fig. 2">
              <a:extLst>
                <a:ext uri="{FF2B5EF4-FFF2-40B4-BE49-F238E27FC236}">
                  <a16:creationId xmlns:a16="http://schemas.microsoft.com/office/drawing/2014/main" id="{564E57A9-0F25-C4EE-80E2-9845E81EEA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4748"/>
            <a:stretch/>
          </p:blipFill>
          <p:spPr bwMode="auto">
            <a:xfrm>
              <a:off x="430496" y="22576677"/>
              <a:ext cx="7181066" cy="5478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05" name="TextBox 1204">
              <a:extLst>
                <a:ext uri="{FF2B5EF4-FFF2-40B4-BE49-F238E27FC236}">
                  <a16:creationId xmlns:a16="http://schemas.microsoft.com/office/drawing/2014/main" id="{B4AC814A-582B-AD44-B77C-1D08D7EF2EC2}"/>
                </a:ext>
              </a:extLst>
            </p:cNvPr>
            <p:cNvSpPr txBox="1"/>
            <p:nvPr/>
          </p:nvSpPr>
          <p:spPr>
            <a:xfrm>
              <a:off x="574496" y="27989783"/>
              <a:ext cx="6721653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0" i="1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Fig1. </a:t>
              </a:r>
              <a:r>
                <a:rPr lang="en-GB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The effect of face ratings on 1) the probability of judging a face as real vs. fake (solid line) and 2) on the confidence associated with that judgement (dashed lines) depending on the sex. Stars indicate significance (</a:t>
              </a:r>
              <a:r>
                <a:rPr lang="en-GB" b="0" i="1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p</a:t>
              </a:r>
              <a:r>
                <a:rPr lang="en-GB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 &lt; .001***, </a:t>
              </a:r>
              <a:r>
                <a:rPr lang="en-GB" b="0" i="1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p</a:t>
              </a:r>
              <a:r>
                <a:rPr lang="en-GB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 &lt; .01**, </a:t>
              </a:r>
              <a:r>
                <a:rPr lang="en-GB" b="0" i="1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p</a:t>
              </a:r>
              <a:r>
                <a:rPr lang="en-GB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 &lt; .05*).</a:t>
              </a:r>
              <a:endParaRPr lang="en-GB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246" name="Picture 14" descr="University of Sussex - Wikipedia">
            <a:extLst>
              <a:ext uri="{FF2B5EF4-FFF2-40B4-BE49-F238E27FC236}">
                <a16:creationId xmlns:a16="http://schemas.microsoft.com/office/drawing/2014/main" id="{90103482-ED42-0885-D4BE-F8BA00603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4477" y="67371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8" name="Picture 18" descr="Open Data Badge">
            <a:extLst>
              <a:ext uri="{FF2B5EF4-FFF2-40B4-BE49-F238E27FC236}">
                <a16:creationId xmlns:a16="http://schemas.microsoft.com/office/drawing/2014/main" id="{2E7F1009-1E55-BAD8-C3AE-0481F438D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977" y="40576912"/>
            <a:ext cx="1476375" cy="147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9" name="Picture 20" descr="Open Science Badges at Taylor &amp; Francis ...">
            <a:extLst>
              <a:ext uri="{FF2B5EF4-FFF2-40B4-BE49-F238E27FC236}">
                <a16:creationId xmlns:a16="http://schemas.microsoft.com/office/drawing/2014/main" id="{4CC37A03-8AD0-B73C-9CF4-DA121F1E7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841" y="40625372"/>
            <a:ext cx="147637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1" name="TextBox 1250">
            <a:extLst>
              <a:ext uri="{FF2B5EF4-FFF2-40B4-BE49-F238E27FC236}">
                <a16:creationId xmlns:a16="http://schemas.microsoft.com/office/drawing/2014/main" id="{6014C8A3-FD77-7299-4976-B153689F92BF}"/>
              </a:ext>
            </a:extLst>
          </p:cNvPr>
          <p:cNvSpPr txBox="1"/>
          <p:nvPr/>
        </p:nvSpPr>
        <p:spPr>
          <a:xfrm>
            <a:off x="0" y="42434431"/>
            <a:ext cx="2770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* 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Makowski, D., </a:t>
            </a:r>
            <a:r>
              <a:rPr lang="en-GB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 S., </a:t>
            </a:r>
            <a:r>
              <a:rPr lang="en-GB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Neves, A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., Kirk, S., Liang, N. Z., Mavros, P., &amp; Chen, S. A. (2025). Too beautiful to be fake: Attractive faces are less likely to be judged as artificially generated. </a:t>
            </a:r>
            <a:r>
              <a:rPr lang="en-GB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Acta </a:t>
            </a:r>
            <a:r>
              <a:rPr lang="en-GB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Psychologica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GB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252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104670.</a:t>
            </a:r>
            <a:endParaRPr lang="en-GB" dirty="0"/>
          </a:p>
        </p:txBody>
      </p:sp>
      <p:grpSp>
        <p:nvGrpSpPr>
          <p:cNvPr id="1328" name="Group 1327">
            <a:extLst>
              <a:ext uri="{FF2B5EF4-FFF2-40B4-BE49-F238E27FC236}">
                <a16:creationId xmlns:a16="http://schemas.microsoft.com/office/drawing/2014/main" id="{F39D4DC3-5B65-DE54-3663-C37AD2F35FBC}"/>
              </a:ext>
            </a:extLst>
          </p:cNvPr>
          <p:cNvGrpSpPr/>
          <p:nvPr/>
        </p:nvGrpSpPr>
        <p:grpSpPr>
          <a:xfrm>
            <a:off x="1067971" y="13301267"/>
            <a:ext cx="28852989" cy="3753686"/>
            <a:chOff x="903629" y="6587159"/>
            <a:chExt cx="28973603" cy="3753686"/>
          </a:xfrm>
        </p:grpSpPr>
        <p:grpSp>
          <p:nvGrpSpPr>
            <p:cNvPr id="1194" name="Group 1193">
              <a:extLst>
                <a:ext uri="{FF2B5EF4-FFF2-40B4-BE49-F238E27FC236}">
                  <a16:creationId xmlns:a16="http://schemas.microsoft.com/office/drawing/2014/main" id="{A3E293DD-F00D-0240-297B-A3E609D3FF37}"/>
                </a:ext>
              </a:extLst>
            </p:cNvPr>
            <p:cNvGrpSpPr/>
            <p:nvPr/>
          </p:nvGrpSpPr>
          <p:grpSpPr>
            <a:xfrm>
              <a:off x="903629" y="6587159"/>
              <a:ext cx="28930064" cy="3753686"/>
              <a:chOff x="-4931908" y="13319405"/>
              <a:chExt cx="39811561" cy="6640908"/>
            </a:xfrm>
          </p:grpSpPr>
          <p:grpSp>
            <p:nvGrpSpPr>
              <p:cNvPr id="1131" name="Group 1130">
                <a:extLst>
                  <a:ext uri="{FF2B5EF4-FFF2-40B4-BE49-F238E27FC236}">
                    <a16:creationId xmlns:a16="http://schemas.microsoft.com/office/drawing/2014/main" id="{84498EE7-BD2D-446A-4BA6-A3307ACC6B3E}"/>
                  </a:ext>
                </a:extLst>
              </p:cNvPr>
              <p:cNvGrpSpPr/>
              <p:nvPr/>
            </p:nvGrpSpPr>
            <p:grpSpPr>
              <a:xfrm>
                <a:off x="-4931908" y="14051094"/>
                <a:ext cx="39811561" cy="2559193"/>
                <a:chOff x="-5201923" y="8208664"/>
                <a:chExt cx="40888157" cy="2559193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9396D204-159A-7D79-837E-10684283B49F}"/>
                    </a:ext>
                  </a:extLst>
                </p:cNvPr>
                <p:cNvSpPr txBox="1"/>
                <p:nvPr/>
              </p:nvSpPr>
              <p:spPr>
                <a:xfrm>
                  <a:off x="31485502" y="8208664"/>
                  <a:ext cx="4200732" cy="25591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44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POSITIVE AROUSAL </a:t>
                  </a:r>
                </a:p>
              </p:txBody>
            </p:sp>
            <p:grpSp>
              <p:nvGrpSpPr>
                <p:cNvPr id="1130" name="Group 1129">
                  <a:extLst>
                    <a:ext uri="{FF2B5EF4-FFF2-40B4-BE49-F238E27FC236}">
                      <a16:creationId xmlns:a16="http://schemas.microsoft.com/office/drawing/2014/main" id="{DF9EEB06-4516-B6BB-39AD-AEB8EED288B1}"/>
                    </a:ext>
                  </a:extLst>
                </p:cNvPr>
                <p:cNvGrpSpPr/>
                <p:nvPr/>
              </p:nvGrpSpPr>
              <p:grpSpPr>
                <a:xfrm>
                  <a:off x="-5201923" y="8249028"/>
                  <a:ext cx="4510167" cy="2224201"/>
                  <a:chOff x="-5201923" y="8249028"/>
                  <a:chExt cx="4510167" cy="2224201"/>
                </a:xfrm>
              </p:grpSpPr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3A85C2CA-474D-C241-D6D4-A06323E96681}"/>
                      </a:ext>
                    </a:extLst>
                  </p:cNvPr>
                  <p:cNvSpPr txBox="1"/>
                  <p:nvPr/>
                </p:nvSpPr>
                <p:spPr>
                  <a:xfrm>
                    <a:off x="-5201923" y="8249028"/>
                    <a:ext cx="4510167" cy="13612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GB" sz="4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NEUTRAL</a:t>
                    </a:r>
                  </a:p>
                </p:txBody>
              </p:sp>
              <p:sp>
                <p:nvSpPr>
                  <p:cNvPr id="1054" name="Rectangle 1053">
                    <a:extLst>
                      <a:ext uri="{FF2B5EF4-FFF2-40B4-BE49-F238E27FC236}">
                        <a16:creationId xmlns:a16="http://schemas.microsoft.com/office/drawing/2014/main" id="{C95CBB3C-9E11-D98B-3814-4BF6CDAAD5E5}"/>
                      </a:ext>
                    </a:extLst>
                  </p:cNvPr>
                  <p:cNvSpPr/>
                  <p:nvPr/>
                </p:nvSpPr>
                <p:spPr>
                  <a:xfrm>
                    <a:off x="-5151777" y="9674201"/>
                    <a:ext cx="4026085" cy="799028"/>
                  </a:xfrm>
                  <a:prstGeom prst="rect">
                    <a:avLst/>
                  </a:prstGeom>
                  <a:solidFill>
                    <a:srgbClr val="BD632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2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STIMULI</a:t>
                    </a:r>
                    <a:endParaRPr lang="en-GB" sz="14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sp>
            <p:nvSpPr>
              <p:cNvPr id="1052" name="Rectangle 1051">
                <a:extLst>
                  <a:ext uri="{FF2B5EF4-FFF2-40B4-BE49-F238E27FC236}">
                    <a16:creationId xmlns:a16="http://schemas.microsoft.com/office/drawing/2014/main" id="{4FFFF4E4-9115-4653-B8CA-4C6FBE8AA5B4}"/>
                  </a:ext>
                </a:extLst>
              </p:cNvPr>
              <p:cNvSpPr/>
              <p:nvPr/>
            </p:nvSpPr>
            <p:spPr>
              <a:xfrm>
                <a:off x="6763916" y="13319410"/>
                <a:ext cx="17681720" cy="2996249"/>
              </a:xfrm>
              <a:prstGeom prst="rect">
                <a:avLst/>
              </a:prstGeom>
              <a:noFill/>
              <a:ln w="38100">
                <a:solidFill>
                  <a:srgbClr val="D8973C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39" name="Rectangle 1038">
                <a:extLst>
                  <a:ext uri="{FF2B5EF4-FFF2-40B4-BE49-F238E27FC236}">
                    <a16:creationId xmlns:a16="http://schemas.microsoft.com/office/drawing/2014/main" id="{29EB204B-6379-9D25-A9DC-3B5BDA23EBFD}"/>
                  </a:ext>
                </a:extLst>
              </p:cNvPr>
              <p:cNvSpPr/>
              <p:nvPr/>
            </p:nvSpPr>
            <p:spPr>
              <a:xfrm>
                <a:off x="5806500" y="13319412"/>
                <a:ext cx="705704" cy="2996247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</a:p>
            </p:txBody>
          </p:sp>
          <p:sp>
            <p:nvSpPr>
              <p:cNvPr id="1040" name="Rectangle 1039">
                <a:extLst>
                  <a:ext uri="{FF2B5EF4-FFF2-40B4-BE49-F238E27FC236}">
                    <a16:creationId xmlns:a16="http://schemas.microsoft.com/office/drawing/2014/main" id="{522E363F-82ED-C963-349F-74A68241D27B}"/>
                  </a:ext>
                </a:extLst>
              </p:cNvPr>
              <p:cNvSpPr/>
              <p:nvPr/>
            </p:nvSpPr>
            <p:spPr>
              <a:xfrm>
                <a:off x="5791068" y="16932928"/>
                <a:ext cx="721390" cy="3011818"/>
              </a:xfrm>
              <a:prstGeom prst="rect">
                <a:avLst/>
              </a:prstGeom>
              <a:solidFill>
                <a:srgbClr val="9E2A2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</a:p>
              <a:p>
                <a:pPr algn="ctr"/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</a:p>
            </p:txBody>
          </p:sp>
          <p:grpSp>
            <p:nvGrpSpPr>
              <p:cNvPr id="1073" name="Group 1072">
                <a:extLst>
                  <a:ext uri="{FF2B5EF4-FFF2-40B4-BE49-F238E27FC236}">
                    <a16:creationId xmlns:a16="http://schemas.microsoft.com/office/drawing/2014/main" id="{02755754-A575-B47B-8EAF-E37F7489C9B1}"/>
                  </a:ext>
                </a:extLst>
              </p:cNvPr>
              <p:cNvGrpSpPr/>
              <p:nvPr/>
            </p:nvGrpSpPr>
            <p:grpSpPr>
              <a:xfrm>
                <a:off x="6838968" y="13628148"/>
                <a:ext cx="17681720" cy="2155676"/>
                <a:chOff x="9375483" y="27458995"/>
                <a:chExt cx="12310098" cy="1942790"/>
              </a:xfrm>
            </p:grpSpPr>
            <p:sp>
              <p:nvSpPr>
                <p:cNvPr id="1042" name="Rectangle 1041">
                  <a:extLst>
                    <a:ext uri="{FF2B5EF4-FFF2-40B4-BE49-F238E27FC236}">
                      <a16:creationId xmlns:a16="http://schemas.microsoft.com/office/drawing/2014/main" id="{AD466AED-9E0D-2EF7-09BD-5C4951BD5AEF}"/>
                    </a:ext>
                  </a:extLst>
                </p:cNvPr>
                <p:cNvSpPr/>
                <p:nvPr/>
              </p:nvSpPr>
              <p:spPr>
                <a:xfrm>
                  <a:off x="9375483" y="27458995"/>
                  <a:ext cx="2138418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rgbClr val="FF0000"/>
                      </a:solidFill>
                      <a:effectLst/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AI-GENERATED</a:t>
                  </a:r>
                </a:p>
                <a:p>
                  <a:pPr algn="ctr"/>
                  <a:endParaRPr lang="en-GB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66" name="Rectangle 1065">
                  <a:extLst>
                    <a:ext uri="{FF2B5EF4-FFF2-40B4-BE49-F238E27FC236}">
                      <a16:creationId xmlns:a16="http://schemas.microsoft.com/office/drawing/2014/main" id="{E99F1E91-3332-CA56-F460-732FF13A98A6}"/>
                    </a:ext>
                  </a:extLst>
                </p:cNvPr>
                <p:cNvSpPr/>
                <p:nvPr/>
              </p:nvSpPr>
              <p:spPr>
                <a:xfrm>
                  <a:off x="10794520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0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</a:t>
                  </a:r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#1</a:t>
                  </a:r>
                  <a:endParaRPr lang="en-GB" sz="32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67" name="Rectangle 1066">
                  <a:extLst>
                    <a:ext uri="{FF2B5EF4-FFF2-40B4-BE49-F238E27FC236}">
                      <a16:creationId xmlns:a16="http://schemas.microsoft.com/office/drawing/2014/main" id="{02612E6B-F380-9E1D-73B5-A732513504D5}"/>
                    </a:ext>
                  </a:extLst>
                </p:cNvPr>
                <p:cNvSpPr/>
                <p:nvPr/>
              </p:nvSpPr>
              <p:spPr>
                <a:xfrm>
                  <a:off x="12227775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SUBJECTIVE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68" name="Rectangle 1067">
                  <a:extLst>
                    <a:ext uri="{FF2B5EF4-FFF2-40B4-BE49-F238E27FC236}">
                      <a16:creationId xmlns:a16="http://schemas.microsoft.com/office/drawing/2014/main" id="{3F2D19B8-4A60-7926-DD0F-A10425B3BB7F}"/>
                    </a:ext>
                  </a:extLst>
                </p:cNvPr>
                <p:cNvSpPr/>
                <p:nvPr/>
              </p:nvSpPr>
              <p:spPr>
                <a:xfrm>
                  <a:off x="13676406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PHOTOGRAPH</a:t>
                  </a:r>
                  <a:endParaRPr lang="en-GB" sz="3200" b="1" dirty="0">
                    <a:solidFill>
                      <a:schemeClr val="accent6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69" name="Rectangle 1068">
                  <a:extLst>
                    <a:ext uri="{FF2B5EF4-FFF2-40B4-BE49-F238E27FC236}">
                      <a16:creationId xmlns:a16="http://schemas.microsoft.com/office/drawing/2014/main" id="{CADE6253-ED63-3A8D-75FB-644246395BD9}"/>
                    </a:ext>
                  </a:extLst>
                </p:cNvPr>
                <p:cNvSpPr/>
                <p:nvPr/>
              </p:nvSpPr>
              <p:spPr>
                <a:xfrm>
                  <a:off x="15141763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#2</a:t>
                  </a:r>
                  <a:endParaRPr lang="en-GB" sz="3200" b="1" dirty="0">
                    <a:solidFill>
                      <a:schemeClr val="accent6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0" name="Rectangle 1069">
                  <a:extLst>
                    <a:ext uri="{FF2B5EF4-FFF2-40B4-BE49-F238E27FC236}">
                      <a16:creationId xmlns:a16="http://schemas.microsoft.com/office/drawing/2014/main" id="{6DBF22B1-0D83-A100-0616-231640B16CE1}"/>
                    </a:ext>
                  </a:extLst>
                </p:cNvPr>
                <p:cNvSpPr/>
                <p:nvPr/>
              </p:nvSpPr>
              <p:spPr>
                <a:xfrm>
                  <a:off x="16569511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SUBJECTIVE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1" name="Rectangle 1070">
                  <a:extLst>
                    <a:ext uri="{FF2B5EF4-FFF2-40B4-BE49-F238E27FC236}">
                      <a16:creationId xmlns:a16="http://schemas.microsoft.com/office/drawing/2014/main" id="{297A963D-9512-9FF2-A276-23B0F71F7CFA}"/>
                    </a:ext>
                  </a:extLst>
                </p:cNvPr>
                <p:cNvSpPr/>
                <p:nvPr/>
              </p:nvSpPr>
              <p:spPr>
                <a:xfrm>
                  <a:off x="17997259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PHOTOGRAPH</a:t>
                  </a:r>
                  <a:endParaRPr lang="en-GB" sz="48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2" name="Rectangle 1071">
                  <a:extLst>
                    <a:ext uri="{FF2B5EF4-FFF2-40B4-BE49-F238E27FC236}">
                      <a16:creationId xmlns:a16="http://schemas.microsoft.com/office/drawing/2014/main" id="{B9379493-E9DC-36A1-F284-BB174FD74192}"/>
                    </a:ext>
                  </a:extLst>
                </p:cNvPr>
                <p:cNvSpPr/>
                <p:nvPr/>
              </p:nvSpPr>
              <p:spPr>
                <a:xfrm>
                  <a:off x="19451397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#3</a:t>
                  </a:r>
                  <a:endParaRPr lang="en-GB" sz="3200" b="1" dirty="0">
                    <a:solidFill>
                      <a:schemeClr val="accent6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074" name="Rectangle 1073">
                <a:extLst>
                  <a:ext uri="{FF2B5EF4-FFF2-40B4-BE49-F238E27FC236}">
                    <a16:creationId xmlns:a16="http://schemas.microsoft.com/office/drawing/2014/main" id="{5328A7F0-E43F-51D1-5441-C2DECFA6E6E7}"/>
                  </a:ext>
                </a:extLst>
              </p:cNvPr>
              <p:cNvSpPr/>
              <p:nvPr/>
            </p:nvSpPr>
            <p:spPr>
              <a:xfrm>
                <a:off x="6816448" y="16936181"/>
                <a:ext cx="17681720" cy="3011819"/>
              </a:xfrm>
              <a:prstGeom prst="rect">
                <a:avLst/>
              </a:prstGeom>
              <a:noFill/>
              <a:ln w="38100">
                <a:solidFill>
                  <a:srgbClr val="9E2A2B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075" name="Group 1074">
                <a:extLst>
                  <a:ext uri="{FF2B5EF4-FFF2-40B4-BE49-F238E27FC236}">
                    <a16:creationId xmlns:a16="http://schemas.microsoft.com/office/drawing/2014/main" id="{F07093FB-9CFC-1136-526F-D76D6344608C}"/>
                  </a:ext>
                </a:extLst>
              </p:cNvPr>
              <p:cNvGrpSpPr/>
              <p:nvPr/>
            </p:nvGrpSpPr>
            <p:grpSpPr>
              <a:xfrm>
                <a:off x="6816448" y="17337147"/>
                <a:ext cx="17681720" cy="2165638"/>
                <a:chOff x="9375483" y="27458995"/>
                <a:chExt cx="12310098" cy="1942790"/>
              </a:xfrm>
            </p:grpSpPr>
            <p:sp>
              <p:nvSpPr>
                <p:cNvPr id="1076" name="Rectangle 1075">
                  <a:extLst>
                    <a:ext uri="{FF2B5EF4-FFF2-40B4-BE49-F238E27FC236}">
                      <a16:creationId xmlns:a16="http://schemas.microsoft.com/office/drawing/2014/main" id="{14EEB325-B341-E19E-03FB-CB99CB9066CD}"/>
                    </a:ext>
                  </a:extLst>
                </p:cNvPr>
                <p:cNvSpPr/>
                <p:nvPr/>
              </p:nvSpPr>
              <p:spPr>
                <a:xfrm>
                  <a:off x="9375483" y="27458995"/>
                  <a:ext cx="2138418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#3</a:t>
                  </a:r>
                  <a:endParaRPr lang="en-GB" b="1" dirty="0">
                    <a:solidFill>
                      <a:srgbClr val="FF0000"/>
                    </a:solidFill>
                    <a:effectLst/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  <a:p>
                  <a:pPr algn="ctr"/>
                  <a:endParaRPr lang="en-GB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7" name="Rectangle 1076">
                  <a:extLst>
                    <a:ext uri="{FF2B5EF4-FFF2-40B4-BE49-F238E27FC236}">
                      <a16:creationId xmlns:a16="http://schemas.microsoft.com/office/drawing/2014/main" id="{CB0859DA-6B26-15DD-F396-9C2AA293A74A}"/>
                    </a:ext>
                  </a:extLst>
                </p:cNvPr>
                <p:cNvSpPr/>
                <p:nvPr/>
              </p:nvSpPr>
              <p:spPr>
                <a:xfrm>
                  <a:off x="10794520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8" name="Rectangle 1077">
                  <a:extLst>
                    <a:ext uri="{FF2B5EF4-FFF2-40B4-BE49-F238E27FC236}">
                      <a16:creationId xmlns:a16="http://schemas.microsoft.com/office/drawing/2014/main" id="{4B781880-1698-8342-3B5A-DD2568148E31}"/>
                    </a:ext>
                  </a:extLst>
                </p:cNvPr>
                <p:cNvSpPr/>
                <p:nvPr/>
              </p:nvSpPr>
              <p:spPr>
                <a:xfrm>
                  <a:off x="12227775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#5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9" name="Rectangle 1078">
                  <a:extLst>
                    <a:ext uri="{FF2B5EF4-FFF2-40B4-BE49-F238E27FC236}">
                      <a16:creationId xmlns:a16="http://schemas.microsoft.com/office/drawing/2014/main" id="{BAE28509-C93B-44B1-5B96-7E0F057DC56B}"/>
                    </a:ext>
                  </a:extLst>
                </p:cNvPr>
                <p:cNvSpPr/>
                <p:nvPr/>
              </p:nvSpPr>
              <p:spPr>
                <a:xfrm>
                  <a:off x="13676406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80" name="Rectangle 1079">
                  <a:extLst>
                    <a:ext uri="{FF2B5EF4-FFF2-40B4-BE49-F238E27FC236}">
                      <a16:creationId xmlns:a16="http://schemas.microsoft.com/office/drawing/2014/main" id="{8EB8DE1D-E89C-E105-005B-F3C853302C39}"/>
                    </a:ext>
                  </a:extLst>
                </p:cNvPr>
                <p:cNvSpPr/>
                <p:nvPr/>
              </p:nvSpPr>
              <p:spPr>
                <a:xfrm>
                  <a:off x="15141763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#1</a:t>
                  </a:r>
                  <a:endParaRPr lang="en-GB" sz="3200" b="1" dirty="0">
                    <a:solidFill>
                      <a:schemeClr val="accent6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81" name="Rectangle 1080">
                  <a:extLst>
                    <a:ext uri="{FF2B5EF4-FFF2-40B4-BE49-F238E27FC236}">
                      <a16:creationId xmlns:a16="http://schemas.microsoft.com/office/drawing/2014/main" id="{0CC45D88-C2FE-4F8D-0050-C773DC6E072B}"/>
                    </a:ext>
                  </a:extLst>
                </p:cNvPr>
                <p:cNvSpPr/>
                <p:nvPr/>
              </p:nvSpPr>
              <p:spPr>
                <a:xfrm>
                  <a:off x="16569511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82" name="Rectangle 1081">
                  <a:extLst>
                    <a:ext uri="{FF2B5EF4-FFF2-40B4-BE49-F238E27FC236}">
                      <a16:creationId xmlns:a16="http://schemas.microsoft.com/office/drawing/2014/main" id="{07FA3E52-42B1-82B1-607E-DA92089EDD0F}"/>
                    </a:ext>
                  </a:extLst>
                </p:cNvPr>
                <p:cNvSpPr/>
                <p:nvPr/>
              </p:nvSpPr>
              <p:spPr>
                <a:xfrm>
                  <a:off x="17997259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#8</a:t>
                  </a:r>
                  <a:endParaRPr lang="en-GB" sz="48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83" name="Rectangle 1082">
                  <a:extLst>
                    <a:ext uri="{FF2B5EF4-FFF2-40B4-BE49-F238E27FC236}">
                      <a16:creationId xmlns:a16="http://schemas.microsoft.com/office/drawing/2014/main" id="{459B31C5-D044-D980-FC1A-8D00388AE2BF}"/>
                    </a:ext>
                  </a:extLst>
                </p:cNvPr>
                <p:cNvSpPr/>
                <p:nvPr/>
              </p:nvSpPr>
              <p:spPr>
                <a:xfrm>
                  <a:off x="19451397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137" name="Rectangle 1136">
                <a:extLst>
                  <a:ext uri="{FF2B5EF4-FFF2-40B4-BE49-F238E27FC236}">
                    <a16:creationId xmlns:a16="http://schemas.microsoft.com/office/drawing/2014/main" id="{7BA5F17E-EE8E-58E6-7BAF-E19543277813}"/>
                  </a:ext>
                </a:extLst>
              </p:cNvPr>
              <p:cNvSpPr/>
              <p:nvPr/>
            </p:nvSpPr>
            <p:spPr>
              <a:xfrm>
                <a:off x="1095664" y="13319407"/>
                <a:ext cx="4391413" cy="6640906"/>
              </a:xfrm>
              <a:prstGeom prst="rect">
                <a:avLst/>
              </a:prstGeom>
              <a:solidFill>
                <a:srgbClr val="D8C99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b="1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FACES</a:t>
                </a:r>
                <a:r>
                  <a:rPr lang="en-GB" sz="240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GB" sz="24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algn="ctr"/>
                <a:r>
                  <a:rPr lang="en-GB" sz="240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American Multiracial Face Database (AMFD, J. M. Chen et al., 2021) </a:t>
                </a:r>
                <a:br>
                  <a:rPr lang="en-GB" sz="240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en-GB" sz="24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GB" sz="3200" b="1" i="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NON-EROTIC</a:t>
                </a:r>
                <a:r>
                  <a:rPr lang="en-GB" sz="2400" i="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en-GB" sz="2400" i="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Nencki Affective Picture System (NAPS, </a:t>
                </a:r>
                <a:r>
                  <a:rPr lang="en-GB" sz="2400" b="0" i="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Marchewka et al., 2014)</a:t>
                </a:r>
                <a:endParaRPr lang="en-GB" sz="2400" i="0" dirty="0">
                  <a:solidFill>
                    <a:sysClr val="windowText" lastClr="00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39" name="Rectangle 1138">
                <a:extLst>
                  <a:ext uri="{FF2B5EF4-FFF2-40B4-BE49-F238E27FC236}">
                    <a16:creationId xmlns:a16="http://schemas.microsoft.com/office/drawing/2014/main" id="{07211EC6-94CD-2696-B17C-4A774D8241E7}"/>
                  </a:ext>
                </a:extLst>
              </p:cNvPr>
              <p:cNvSpPr/>
              <p:nvPr/>
            </p:nvSpPr>
            <p:spPr>
              <a:xfrm>
                <a:off x="24802158" y="13319405"/>
                <a:ext cx="4457543" cy="6640906"/>
              </a:xfrm>
              <a:prstGeom prst="rect">
                <a:avLst/>
              </a:prstGeom>
              <a:solidFill>
                <a:srgbClr val="D8C99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b="1" i="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EROTIC</a:t>
                </a:r>
              </a:p>
              <a:p>
                <a:pPr algn="ctr"/>
                <a:r>
                  <a:rPr lang="en-GB" sz="2400" i="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Erotic subset for the Nencki Affective Picture System (NAPS ERO, Wierzba et al., 2015)</a:t>
                </a:r>
              </a:p>
            </p:txBody>
          </p:sp>
          <p:cxnSp>
            <p:nvCxnSpPr>
              <p:cNvPr id="1151" name="Connector: Elbow 1150">
                <a:extLst>
                  <a:ext uri="{FF2B5EF4-FFF2-40B4-BE49-F238E27FC236}">
                    <a16:creationId xmlns:a16="http://schemas.microsoft.com/office/drawing/2014/main" id="{61AD690B-1117-37DE-E3E5-00457FE6E559}"/>
                  </a:ext>
                </a:extLst>
              </p:cNvPr>
              <p:cNvCxnSpPr>
                <a:cxnSpLocks/>
                <a:stCxn id="1137" idx="1"/>
                <a:endCxn id="9" idx="3"/>
              </p:cNvCxnSpPr>
              <p:nvPr/>
            </p:nvCxnSpPr>
            <p:spPr>
              <a:xfrm rot="10800000">
                <a:off x="-540494" y="14772095"/>
                <a:ext cx="1636159" cy="1867766"/>
              </a:xfrm>
              <a:prstGeom prst="bentConnector3">
                <a:avLst>
                  <a:gd name="adj1" fmla="val 50000"/>
                </a:avLst>
              </a:prstGeom>
              <a:ln w="381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1156" name="Connector: Elbow 1155">
                <a:extLst>
                  <a:ext uri="{FF2B5EF4-FFF2-40B4-BE49-F238E27FC236}">
                    <a16:creationId xmlns:a16="http://schemas.microsoft.com/office/drawing/2014/main" id="{6987287C-C688-4AF4-621E-C4F8805493B6}"/>
                  </a:ext>
                </a:extLst>
              </p:cNvPr>
              <p:cNvCxnSpPr>
                <a:cxnSpLocks/>
                <a:stCxn id="1139" idx="3"/>
                <a:endCxn id="10" idx="1"/>
              </p:cNvCxnSpPr>
              <p:nvPr/>
            </p:nvCxnSpPr>
            <p:spPr>
              <a:xfrm flipV="1">
                <a:off x="29259701" y="15330691"/>
                <a:ext cx="1529826" cy="1309168"/>
              </a:xfrm>
              <a:prstGeom prst="bentConnector3">
                <a:avLst>
                  <a:gd name="adj1" fmla="val 50000"/>
                </a:avLst>
              </a:prstGeom>
              <a:ln w="381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1301" name="Rectangle 1300">
              <a:extLst>
                <a:ext uri="{FF2B5EF4-FFF2-40B4-BE49-F238E27FC236}">
                  <a16:creationId xmlns:a16="http://schemas.microsoft.com/office/drawing/2014/main" id="{5F7CE9BA-2453-BB31-1036-93FB0F098427}"/>
                </a:ext>
              </a:extLst>
            </p:cNvPr>
            <p:cNvSpPr/>
            <p:nvPr/>
          </p:nvSpPr>
          <p:spPr>
            <a:xfrm>
              <a:off x="26905040" y="8485351"/>
              <a:ext cx="2972192" cy="470436"/>
            </a:xfrm>
            <a:prstGeom prst="rect">
              <a:avLst/>
            </a:prstGeom>
            <a:solidFill>
              <a:srgbClr val="BD632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STIMULI</a:t>
              </a:r>
              <a:endParaRPr lang="en-GB" sz="1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11" name="TextBox 1310">
            <a:extLst>
              <a:ext uri="{FF2B5EF4-FFF2-40B4-BE49-F238E27FC236}">
                <a16:creationId xmlns:a16="http://schemas.microsoft.com/office/drawing/2014/main" id="{D55CB068-2A53-4D0E-821B-EE261B99C23D}"/>
              </a:ext>
            </a:extLst>
          </p:cNvPr>
          <p:cNvSpPr txBox="1"/>
          <p:nvPr/>
        </p:nvSpPr>
        <p:spPr>
          <a:xfrm>
            <a:off x="1120668" y="24034906"/>
            <a:ext cx="6598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Subjective ratings</a:t>
            </a:r>
          </a:p>
          <a:p>
            <a:endParaRPr lang="en-GB" dirty="0"/>
          </a:p>
          <a:p>
            <a:r>
              <a:rPr lang="en-GB" dirty="0"/>
              <a:t>Realness</a:t>
            </a:r>
          </a:p>
          <a:p>
            <a:endParaRPr lang="en-GB" dirty="0"/>
          </a:p>
          <a:p>
            <a:r>
              <a:rPr lang="en-GB" dirty="0"/>
              <a:t>Moderators</a:t>
            </a:r>
          </a:p>
        </p:txBody>
      </p:sp>
      <p:sp>
        <p:nvSpPr>
          <p:cNvPr id="1312" name="TextBox 1311">
            <a:extLst>
              <a:ext uri="{FF2B5EF4-FFF2-40B4-BE49-F238E27FC236}">
                <a16:creationId xmlns:a16="http://schemas.microsoft.com/office/drawing/2014/main" id="{F352F526-F3F6-76B5-6778-8FC6CD23D8FE}"/>
              </a:ext>
            </a:extLst>
          </p:cNvPr>
          <p:cNvSpPr txBox="1"/>
          <p:nvPr/>
        </p:nvSpPr>
        <p:spPr>
          <a:xfrm>
            <a:off x="15758973" y="23946752"/>
            <a:ext cx="6598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Subjective ratings</a:t>
            </a:r>
          </a:p>
          <a:p>
            <a:endParaRPr lang="en-GB" dirty="0"/>
          </a:p>
          <a:p>
            <a:r>
              <a:rPr lang="en-GB" dirty="0"/>
              <a:t>Realness</a:t>
            </a:r>
          </a:p>
          <a:p>
            <a:endParaRPr lang="en-GB" dirty="0"/>
          </a:p>
          <a:p>
            <a:r>
              <a:rPr lang="en-GB" dirty="0"/>
              <a:t>Moderators</a:t>
            </a:r>
          </a:p>
        </p:txBody>
      </p:sp>
      <p:sp>
        <p:nvSpPr>
          <p:cNvPr id="1313" name="TextBox 1312">
            <a:extLst>
              <a:ext uri="{FF2B5EF4-FFF2-40B4-BE49-F238E27FC236}">
                <a16:creationId xmlns:a16="http://schemas.microsoft.com/office/drawing/2014/main" id="{269EC9AB-02D3-5F32-C3C2-7899C187CBED}"/>
              </a:ext>
            </a:extLst>
          </p:cNvPr>
          <p:cNvSpPr txBox="1"/>
          <p:nvPr/>
        </p:nvSpPr>
        <p:spPr>
          <a:xfrm>
            <a:off x="8323323" y="23978022"/>
            <a:ext cx="6598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Subjective ratings</a:t>
            </a:r>
          </a:p>
          <a:p>
            <a:endParaRPr lang="en-GB" dirty="0"/>
          </a:p>
          <a:p>
            <a:r>
              <a:rPr lang="en-GB" dirty="0"/>
              <a:t>Realness</a:t>
            </a:r>
          </a:p>
          <a:p>
            <a:endParaRPr lang="en-GB" dirty="0"/>
          </a:p>
          <a:p>
            <a:r>
              <a:rPr lang="en-GB" dirty="0"/>
              <a:t>Moderators</a:t>
            </a:r>
          </a:p>
        </p:txBody>
      </p:sp>
      <p:sp>
        <p:nvSpPr>
          <p:cNvPr id="1314" name="TextBox 1313">
            <a:extLst>
              <a:ext uri="{FF2B5EF4-FFF2-40B4-BE49-F238E27FC236}">
                <a16:creationId xmlns:a16="http://schemas.microsoft.com/office/drawing/2014/main" id="{41F33FD0-8DA7-0D49-7879-445956EDE926}"/>
              </a:ext>
            </a:extLst>
          </p:cNvPr>
          <p:cNvSpPr txBox="1"/>
          <p:nvPr/>
        </p:nvSpPr>
        <p:spPr>
          <a:xfrm>
            <a:off x="22932521" y="23888834"/>
            <a:ext cx="6598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Subjective ratings</a:t>
            </a:r>
          </a:p>
          <a:p>
            <a:endParaRPr lang="en-GB" dirty="0"/>
          </a:p>
          <a:p>
            <a:r>
              <a:rPr lang="en-GB" dirty="0"/>
              <a:t>Realness</a:t>
            </a:r>
          </a:p>
          <a:p>
            <a:endParaRPr lang="en-GB" dirty="0"/>
          </a:p>
          <a:p>
            <a:r>
              <a:rPr lang="en-GB" dirty="0"/>
              <a:t>Moderators</a:t>
            </a:r>
          </a:p>
        </p:txBody>
      </p:sp>
      <p:sp>
        <p:nvSpPr>
          <p:cNvPr id="1315" name="TextBox 1314">
            <a:extLst>
              <a:ext uri="{FF2B5EF4-FFF2-40B4-BE49-F238E27FC236}">
                <a16:creationId xmlns:a16="http://schemas.microsoft.com/office/drawing/2014/main" id="{C65076E6-FBF5-B1A8-D76F-BD34281F77A2}"/>
              </a:ext>
            </a:extLst>
          </p:cNvPr>
          <p:cNvSpPr txBox="1"/>
          <p:nvPr/>
        </p:nvSpPr>
        <p:spPr>
          <a:xfrm>
            <a:off x="599904" y="35131504"/>
            <a:ext cx="6598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Realness</a:t>
            </a:r>
          </a:p>
        </p:txBody>
      </p:sp>
      <p:sp>
        <p:nvSpPr>
          <p:cNvPr id="1316" name="TextBox 1315">
            <a:extLst>
              <a:ext uri="{FF2B5EF4-FFF2-40B4-BE49-F238E27FC236}">
                <a16:creationId xmlns:a16="http://schemas.microsoft.com/office/drawing/2014/main" id="{2A332182-DD01-AD6A-F34D-5D7E8E050C3B}"/>
              </a:ext>
            </a:extLst>
          </p:cNvPr>
          <p:cNvSpPr txBox="1"/>
          <p:nvPr/>
        </p:nvSpPr>
        <p:spPr>
          <a:xfrm>
            <a:off x="8117795" y="35047758"/>
            <a:ext cx="6598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Realness</a:t>
            </a:r>
          </a:p>
        </p:txBody>
      </p:sp>
      <p:sp>
        <p:nvSpPr>
          <p:cNvPr id="1317" name="TextBox 1316">
            <a:extLst>
              <a:ext uri="{FF2B5EF4-FFF2-40B4-BE49-F238E27FC236}">
                <a16:creationId xmlns:a16="http://schemas.microsoft.com/office/drawing/2014/main" id="{23B04B11-C952-EDBC-E1D2-914ED687FF7A}"/>
              </a:ext>
            </a:extLst>
          </p:cNvPr>
          <p:cNvSpPr txBox="1"/>
          <p:nvPr/>
        </p:nvSpPr>
        <p:spPr>
          <a:xfrm>
            <a:off x="15538658" y="35131504"/>
            <a:ext cx="6598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Realness</a:t>
            </a:r>
          </a:p>
        </p:txBody>
      </p:sp>
      <p:sp>
        <p:nvSpPr>
          <p:cNvPr id="1318" name="TextBox 1317">
            <a:extLst>
              <a:ext uri="{FF2B5EF4-FFF2-40B4-BE49-F238E27FC236}">
                <a16:creationId xmlns:a16="http://schemas.microsoft.com/office/drawing/2014/main" id="{30E57D45-7B70-EEAC-AA84-32695776D920}"/>
              </a:ext>
            </a:extLst>
          </p:cNvPr>
          <p:cNvSpPr txBox="1"/>
          <p:nvPr/>
        </p:nvSpPr>
        <p:spPr>
          <a:xfrm>
            <a:off x="22830224" y="34964994"/>
            <a:ext cx="6598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Realness</a:t>
            </a:r>
          </a:p>
        </p:txBody>
      </p:sp>
      <p:grpSp>
        <p:nvGrpSpPr>
          <p:cNvPr id="1322" name="Group 1321">
            <a:extLst>
              <a:ext uri="{FF2B5EF4-FFF2-40B4-BE49-F238E27FC236}">
                <a16:creationId xmlns:a16="http://schemas.microsoft.com/office/drawing/2014/main" id="{138AAAC2-7C11-8C9E-153F-D1862117385C}"/>
              </a:ext>
            </a:extLst>
          </p:cNvPr>
          <p:cNvGrpSpPr/>
          <p:nvPr/>
        </p:nvGrpSpPr>
        <p:grpSpPr>
          <a:xfrm>
            <a:off x="15750453" y="26920962"/>
            <a:ext cx="6615376" cy="6794159"/>
            <a:chOff x="15599406" y="26860544"/>
            <a:chExt cx="6985638" cy="5574368"/>
          </a:xfrm>
        </p:grpSpPr>
        <p:pic>
          <p:nvPicPr>
            <p:cNvPr id="1244" name="Picture 10">
              <a:extLst>
                <a:ext uri="{FF2B5EF4-FFF2-40B4-BE49-F238E27FC236}">
                  <a16:creationId xmlns:a16="http://schemas.microsoft.com/office/drawing/2014/main" id="{ABC6F81C-5BEF-E6ED-91E3-51EB2D21D8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99406" y="26860544"/>
              <a:ext cx="6985638" cy="55743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21" name="Rectangle 1320">
              <a:extLst>
                <a:ext uri="{FF2B5EF4-FFF2-40B4-BE49-F238E27FC236}">
                  <a16:creationId xmlns:a16="http://schemas.microsoft.com/office/drawing/2014/main" id="{1FC4499A-E4FB-CAEF-94BF-CB7F5719EB00}"/>
                </a:ext>
              </a:extLst>
            </p:cNvPr>
            <p:cNvSpPr/>
            <p:nvPr/>
          </p:nvSpPr>
          <p:spPr>
            <a:xfrm>
              <a:off x="15599406" y="26879858"/>
              <a:ext cx="758967" cy="257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5B87427-6B80-3510-88AF-53878ADDEF66}"/>
              </a:ext>
            </a:extLst>
          </p:cNvPr>
          <p:cNvGrpSpPr/>
          <p:nvPr/>
        </p:nvGrpSpPr>
        <p:grpSpPr>
          <a:xfrm>
            <a:off x="195631" y="6056082"/>
            <a:ext cx="29423516" cy="10740259"/>
            <a:chOff x="150701" y="11205507"/>
            <a:chExt cx="29423516" cy="10740259"/>
          </a:xfrm>
        </p:grpSpPr>
        <p:grpSp>
          <p:nvGrpSpPr>
            <p:cNvPr id="1222" name="Group 1221">
              <a:extLst>
                <a:ext uri="{FF2B5EF4-FFF2-40B4-BE49-F238E27FC236}">
                  <a16:creationId xmlns:a16="http://schemas.microsoft.com/office/drawing/2014/main" id="{DF5B5033-CCE7-F833-92CB-E7FB8EE36BD8}"/>
                </a:ext>
              </a:extLst>
            </p:cNvPr>
            <p:cNvGrpSpPr/>
            <p:nvPr/>
          </p:nvGrpSpPr>
          <p:grpSpPr>
            <a:xfrm>
              <a:off x="1058922" y="14640406"/>
              <a:ext cx="6484358" cy="1639183"/>
              <a:chOff x="940687" y="16499793"/>
              <a:chExt cx="3228493" cy="2304255"/>
            </a:xfrm>
          </p:grpSpPr>
          <p:sp>
            <p:nvSpPr>
              <p:cNvPr id="1220" name="Rectangle 1219">
                <a:extLst>
                  <a:ext uri="{FF2B5EF4-FFF2-40B4-BE49-F238E27FC236}">
                    <a16:creationId xmlns:a16="http://schemas.microsoft.com/office/drawing/2014/main" id="{92FF05CD-A1A0-BD3A-1DC3-8BE1C7E82D69}"/>
                  </a:ext>
                </a:extLst>
              </p:cNvPr>
              <p:cNvSpPr/>
              <p:nvPr/>
            </p:nvSpPr>
            <p:spPr>
              <a:xfrm>
                <a:off x="940689" y="16499793"/>
                <a:ext cx="3228491" cy="1893504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Attractiveness </a:t>
                </a:r>
                <a:endParaRPr lang="en-GB" sz="20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Trustworthiness 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Beauty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Familiarity</a:t>
                </a:r>
                <a:endParaRPr lang="en-GB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21" name="Rectangle 1220">
                <a:extLst>
                  <a:ext uri="{FF2B5EF4-FFF2-40B4-BE49-F238E27FC236}">
                    <a16:creationId xmlns:a16="http://schemas.microsoft.com/office/drawing/2014/main" id="{CF284B4F-D09A-E09A-E64B-5ECEC61D14C8}"/>
                  </a:ext>
                </a:extLst>
              </p:cNvPr>
              <p:cNvSpPr/>
              <p:nvPr/>
            </p:nvSpPr>
            <p:spPr>
              <a:xfrm>
                <a:off x="940687" y="18355175"/>
                <a:ext cx="3228490" cy="448873"/>
              </a:xfrm>
              <a:prstGeom prst="rect">
                <a:avLst/>
              </a:prstGeom>
              <a:solidFill>
                <a:srgbClr val="9E2A2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Realness </a:t>
                </a:r>
              </a:p>
            </p:txBody>
          </p:sp>
        </p:grpSp>
        <p:grpSp>
          <p:nvGrpSpPr>
            <p:cNvPr id="1263" name="Group 1262">
              <a:extLst>
                <a:ext uri="{FF2B5EF4-FFF2-40B4-BE49-F238E27FC236}">
                  <a16:creationId xmlns:a16="http://schemas.microsoft.com/office/drawing/2014/main" id="{6721834A-6C39-F4B0-35E7-44A2DFCB65F6}"/>
                </a:ext>
              </a:extLst>
            </p:cNvPr>
            <p:cNvGrpSpPr/>
            <p:nvPr/>
          </p:nvGrpSpPr>
          <p:grpSpPr>
            <a:xfrm>
              <a:off x="8356089" y="14640408"/>
              <a:ext cx="6532812" cy="1647536"/>
              <a:chOff x="940687" y="16762415"/>
              <a:chExt cx="3228493" cy="2041633"/>
            </a:xfrm>
          </p:grpSpPr>
          <p:sp>
            <p:nvSpPr>
              <p:cNvPr id="1264" name="Rectangle 1263">
                <a:extLst>
                  <a:ext uri="{FF2B5EF4-FFF2-40B4-BE49-F238E27FC236}">
                    <a16:creationId xmlns:a16="http://schemas.microsoft.com/office/drawing/2014/main" id="{6BBB4C0F-7C4F-F04D-7C32-4FF6F563577A}"/>
                  </a:ext>
                </a:extLst>
              </p:cNvPr>
              <p:cNvSpPr/>
              <p:nvPr/>
            </p:nvSpPr>
            <p:spPr>
              <a:xfrm>
                <a:off x="940689" y="16762415"/>
                <a:ext cx="3228491" cy="1630878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Attractiveness</a:t>
                </a:r>
                <a:endParaRPr lang="en-GB" sz="20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Trustworthiness 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Beauty</a:t>
                </a:r>
              </a:p>
            </p:txBody>
          </p:sp>
          <p:sp>
            <p:nvSpPr>
              <p:cNvPr id="1265" name="Rectangle 1264">
                <a:extLst>
                  <a:ext uri="{FF2B5EF4-FFF2-40B4-BE49-F238E27FC236}">
                    <a16:creationId xmlns:a16="http://schemas.microsoft.com/office/drawing/2014/main" id="{77828BFC-BF1D-0802-0F50-EB67288138A4}"/>
                  </a:ext>
                </a:extLst>
              </p:cNvPr>
              <p:cNvSpPr/>
              <p:nvPr/>
            </p:nvSpPr>
            <p:spPr>
              <a:xfrm>
                <a:off x="940687" y="18355175"/>
                <a:ext cx="3228490" cy="448873"/>
              </a:xfrm>
              <a:prstGeom prst="rect">
                <a:avLst/>
              </a:prstGeom>
              <a:solidFill>
                <a:srgbClr val="9E2A2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Realness </a:t>
                </a:r>
              </a:p>
            </p:txBody>
          </p:sp>
        </p:grpSp>
        <p:grpSp>
          <p:nvGrpSpPr>
            <p:cNvPr id="1266" name="Group 1265">
              <a:extLst>
                <a:ext uri="{FF2B5EF4-FFF2-40B4-BE49-F238E27FC236}">
                  <a16:creationId xmlns:a16="http://schemas.microsoft.com/office/drawing/2014/main" id="{C83049CA-3E49-D4D3-6638-E75FFB3B995C}"/>
                </a:ext>
              </a:extLst>
            </p:cNvPr>
            <p:cNvGrpSpPr/>
            <p:nvPr/>
          </p:nvGrpSpPr>
          <p:grpSpPr>
            <a:xfrm>
              <a:off x="15732845" y="14640406"/>
              <a:ext cx="6519522" cy="1646356"/>
              <a:chOff x="940687" y="16499790"/>
              <a:chExt cx="3228493" cy="2298761"/>
            </a:xfrm>
          </p:grpSpPr>
          <p:sp>
            <p:nvSpPr>
              <p:cNvPr id="1267" name="Rectangle 1266">
                <a:extLst>
                  <a:ext uri="{FF2B5EF4-FFF2-40B4-BE49-F238E27FC236}">
                    <a16:creationId xmlns:a16="http://schemas.microsoft.com/office/drawing/2014/main" id="{EB447C58-3425-37C3-0311-6C5EB75F9C0D}"/>
                  </a:ext>
                </a:extLst>
              </p:cNvPr>
              <p:cNvSpPr/>
              <p:nvPr/>
            </p:nvSpPr>
            <p:spPr>
              <a:xfrm>
                <a:off x="940689" y="16499790"/>
                <a:ext cx="3228491" cy="1893504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Arousal</a:t>
                </a:r>
                <a:endParaRPr lang="en-GB" sz="2000" i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Enticement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Valence</a:t>
                </a:r>
              </a:p>
            </p:txBody>
          </p:sp>
          <p:sp>
            <p:nvSpPr>
              <p:cNvPr id="1268" name="Rectangle 1267">
                <a:extLst>
                  <a:ext uri="{FF2B5EF4-FFF2-40B4-BE49-F238E27FC236}">
                    <a16:creationId xmlns:a16="http://schemas.microsoft.com/office/drawing/2014/main" id="{A28AA7FD-9466-BC4A-DD77-E49279C48872}"/>
                  </a:ext>
                </a:extLst>
              </p:cNvPr>
              <p:cNvSpPr/>
              <p:nvPr/>
            </p:nvSpPr>
            <p:spPr>
              <a:xfrm>
                <a:off x="940687" y="18355175"/>
                <a:ext cx="3228490" cy="443376"/>
              </a:xfrm>
              <a:prstGeom prst="rect">
                <a:avLst/>
              </a:prstGeom>
              <a:solidFill>
                <a:srgbClr val="9E2A2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Realness</a:t>
                </a:r>
                <a:endParaRPr lang="en-GB" sz="2000" i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270" name="Group 1269">
              <a:extLst>
                <a:ext uri="{FF2B5EF4-FFF2-40B4-BE49-F238E27FC236}">
                  <a16:creationId xmlns:a16="http://schemas.microsoft.com/office/drawing/2014/main" id="{680B316E-5F9B-EA69-5307-773186A772BD}"/>
                </a:ext>
              </a:extLst>
            </p:cNvPr>
            <p:cNvGrpSpPr/>
            <p:nvPr/>
          </p:nvGrpSpPr>
          <p:grpSpPr>
            <a:xfrm>
              <a:off x="22932521" y="14565187"/>
              <a:ext cx="6496040" cy="1646356"/>
              <a:chOff x="940687" y="16524805"/>
              <a:chExt cx="3228493" cy="2273746"/>
            </a:xfrm>
          </p:grpSpPr>
          <p:sp>
            <p:nvSpPr>
              <p:cNvPr id="1271" name="Rectangle 1270">
                <a:extLst>
                  <a:ext uri="{FF2B5EF4-FFF2-40B4-BE49-F238E27FC236}">
                    <a16:creationId xmlns:a16="http://schemas.microsoft.com/office/drawing/2014/main" id="{BE4CE065-F357-D046-7096-608A64262B38}"/>
                  </a:ext>
                </a:extLst>
              </p:cNvPr>
              <p:cNvSpPr/>
              <p:nvPr/>
            </p:nvSpPr>
            <p:spPr>
              <a:xfrm>
                <a:off x="940689" y="16524805"/>
                <a:ext cx="3228491" cy="1868488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Arousal 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Enticement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Valence</a:t>
                </a:r>
              </a:p>
            </p:txBody>
          </p:sp>
          <p:sp>
            <p:nvSpPr>
              <p:cNvPr id="1272" name="Rectangle 1271">
                <a:extLst>
                  <a:ext uri="{FF2B5EF4-FFF2-40B4-BE49-F238E27FC236}">
                    <a16:creationId xmlns:a16="http://schemas.microsoft.com/office/drawing/2014/main" id="{14FED80D-31EB-2407-8E81-FC460DC92A43}"/>
                  </a:ext>
                </a:extLst>
              </p:cNvPr>
              <p:cNvSpPr/>
              <p:nvPr/>
            </p:nvSpPr>
            <p:spPr>
              <a:xfrm>
                <a:off x="940687" y="18355175"/>
                <a:ext cx="3228490" cy="443376"/>
              </a:xfrm>
              <a:prstGeom prst="rect">
                <a:avLst/>
              </a:prstGeom>
              <a:solidFill>
                <a:srgbClr val="9E2A2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Realness </a:t>
                </a:r>
              </a:p>
            </p:txBody>
          </p:sp>
        </p:grpSp>
        <p:sp>
          <p:nvSpPr>
            <p:cNvPr id="1300" name="Rectangle 1299">
              <a:extLst>
                <a:ext uri="{FF2B5EF4-FFF2-40B4-BE49-F238E27FC236}">
                  <a16:creationId xmlns:a16="http://schemas.microsoft.com/office/drawing/2014/main" id="{33DB1603-794C-AC46-F2F7-6968F1CDCDC7}"/>
                </a:ext>
              </a:extLst>
            </p:cNvPr>
            <p:cNvSpPr/>
            <p:nvPr/>
          </p:nvSpPr>
          <p:spPr>
            <a:xfrm>
              <a:off x="1023041" y="16575125"/>
              <a:ext cx="6522491" cy="587082"/>
            </a:xfrm>
            <a:prstGeom prst="rect">
              <a:avLst/>
            </a:prstGeom>
            <a:solidFill>
              <a:srgbClr val="D8C99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Stimuli</a:t>
              </a:r>
              <a:r>
                <a:rPr lang="en-GB" sz="2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 NEUTRAL FACES</a:t>
              </a:r>
              <a:endParaRPr lang="en-GB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06" name="Rectangle 1305">
              <a:extLst>
                <a:ext uri="{FF2B5EF4-FFF2-40B4-BE49-F238E27FC236}">
                  <a16:creationId xmlns:a16="http://schemas.microsoft.com/office/drawing/2014/main" id="{0FD41EAA-CA3A-B05A-9E13-6964664D5430}"/>
                </a:ext>
              </a:extLst>
            </p:cNvPr>
            <p:cNvSpPr/>
            <p:nvPr/>
          </p:nvSpPr>
          <p:spPr>
            <a:xfrm>
              <a:off x="15732845" y="16574769"/>
              <a:ext cx="6534569" cy="583573"/>
            </a:xfrm>
            <a:prstGeom prst="rect">
              <a:avLst/>
            </a:prstGeom>
            <a:solidFill>
              <a:srgbClr val="D8C99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Stimuli</a:t>
              </a:r>
              <a:r>
                <a:rPr lang="en-GB" sz="2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 NON-EROTIC + EROTIC IMAGES</a:t>
              </a:r>
              <a:endParaRPr lang="en-GB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07" name="Rectangle 1306">
              <a:extLst>
                <a:ext uri="{FF2B5EF4-FFF2-40B4-BE49-F238E27FC236}">
                  <a16:creationId xmlns:a16="http://schemas.microsoft.com/office/drawing/2014/main" id="{05BDC850-0F68-7FAC-CA73-60DE6D06305E}"/>
                </a:ext>
              </a:extLst>
            </p:cNvPr>
            <p:cNvSpPr/>
            <p:nvPr/>
          </p:nvSpPr>
          <p:spPr>
            <a:xfrm>
              <a:off x="22922110" y="16578782"/>
              <a:ext cx="6534568" cy="579560"/>
            </a:xfrm>
            <a:prstGeom prst="rect">
              <a:avLst/>
            </a:prstGeom>
            <a:solidFill>
              <a:srgbClr val="D8C99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Stimuli</a:t>
              </a:r>
              <a:r>
                <a:rPr lang="en-GB" sz="2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 EROTIC IMAGES</a:t>
              </a:r>
              <a:endParaRPr lang="en-GB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19" name="Rectangle 1318">
              <a:extLst>
                <a:ext uri="{FF2B5EF4-FFF2-40B4-BE49-F238E27FC236}">
                  <a16:creationId xmlns:a16="http://schemas.microsoft.com/office/drawing/2014/main" id="{7F8B020D-551E-2562-10A0-989158C4237D}"/>
                </a:ext>
              </a:extLst>
            </p:cNvPr>
            <p:cNvSpPr/>
            <p:nvPr/>
          </p:nvSpPr>
          <p:spPr>
            <a:xfrm>
              <a:off x="8358342" y="16571260"/>
              <a:ext cx="6546647" cy="587082"/>
            </a:xfrm>
            <a:prstGeom prst="rect">
              <a:avLst/>
            </a:prstGeom>
            <a:solidFill>
              <a:srgbClr val="D8C99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Stimuli</a:t>
              </a:r>
              <a:r>
                <a:rPr lang="en-GB" sz="2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 NEUTRAL FACES</a:t>
              </a:r>
              <a:endParaRPr lang="en-GB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23" name="Rectangle 1322">
              <a:extLst>
                <a:ext uri="{FF2B5EF4-FFF2-40B4-BE49-F238E27FC236}">
                  <a16:creationId xmlns:a16="http://schemas.microsoft.com/office/drawing/2014/main" id="{E220C80C-B8B8-9A3D-8AAE-2687F0BFFD98}"/>
                </a:ext>
              </a:extLst>
            </p:cNvPr>
            <p:cNvSpPr/>
            <p:nvPr/>
          </p:nvSpPr>
          <p:spPr>
            <a:xfrm rot="16200000">
              <a:off x="-4885102" y="16241310"/>
              <a:ext cx="10740259" cy="6686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b="1" dirty="0"/>
                <a:t>METHODS</a:t>
              </a:r>
            </a:p>
          </p:txBody>
        </p:sp>
        <p:sp>
          <p:nvSpPr>
            <p:cNvPr id="1324" name="Rectangle 1323">
              <a:extLst>
                <a:ext uri="{FF2B5EF4-FFF2-40B4-BE49-F238E27FC236}">
                  <a16:creationId xmlns:a16="http://schemas.microsoft.com/office/drawing/2014/main" id="{0F9D0FFF-52D5-7438-F3BE-A2C80CD7E1FE}"/>
                </a:ext>
              </a:extLst>
            </p:cNvPr>
            <p:cNvSpPr/>
            <p:nvPr/>
          </p:nvSpPr>
          <p:spPr>
            <a:xfrm>
              <a:off x="883398" y="11211588"/>
              <a:ext cx="6802943" cy="6295361"/>
            </a:xfrm>
            <a:prstGeom prst="rect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25" name="Rectangle 1324">
              <a:extLst>
                <a:ext uri="{FF2B5EF4-FFF2-40B4-BE49-F238E27FC236}">
                  <a16:creationId xmlns:a16="http://schemas.microsoft.com/office/drawing/2014/main" id="{9EA92BAE-CBD0-CB81-912E-F980E0257A61}"/>
                </a:ext>
              </a:extLst>
            </p:cNvPr>
            <p:cNvSpPr/>
            <p:nvPr/>
          </p:nvSpPr>
          <p:spPr>
            <a:xfrm>
              <a:off x="8231776" y="11211588"/>
              <a:ext cx="6802943" cy="6295361"/>
            </a:xfrm>
            <a:prstGeom prst="rect">
              <a:avLst/>
            </a:prstGeom>
            <a:noFill/>
            <a:ln w="28575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6" name="Rectangle 1325">
              <a:extLst>
                <a:ext uri="{FF2B5EF4-FFF2-40B4-BE49-F238E27FC236}">
                  <a16:creationId xmlns:a16="http://schemas.microsoft.com/office/drawing/2014/main" id="{D237ED28-B318-9FF0-44B7-707ABA56FB05}"/>
                </a:ext>
              </a:extLst>
            </p:cNvPr>
            <p:cNvSpPr/>
            <p:nvPr/>
          </p:nvSpPr>
          <p:spPr>
            <a:xfrm>
              <a:off x="15629630" y="11206870"/>
              <a:ext cx="6802943" cy="6295361"/>
            </a:xfrm>
            <a:prstGeom prst="rect">
              <a:avLst/>
            </a:prstGeom>
            <a:noFill/>
            <a:ln w="28575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7" name="Rectangle 1326">
              <a:extLst>
                <a:ext uri="{FF2B5EF4-FFF2-40B4-BE49-F238E27FC236}">
                  <a16:creationId xmlns:a16="http://schemas.microsoft.com/office/drawing/2014/main" id="{00118BB1-1EDA-1DEB-F206-EB3FBCF2DC10}"/>
                </a:ext>
              </a:extLst>
            </p:cNvPr>
            <p:cNvSpPr/>
            <p:nvPr/>
          </p:nvSpPr>
          <p:spPr>
            <a:xfrm>
              <a:off x="22771274" y="11205508"/>
              <a:ext cx="6802943" cy="6295361"/>
            </a:xfrm>
            <a:prstGeom prst="rect">
              <a:avLst/>
            </a:prstGeom>
            <a:noFill/>
            <a:ln w="28575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A889ED-EECE-8400-4012-FDC8580300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5189" y="26886487"/>
            <a:ext cx="6752999" cy="6752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5E2C4DE-22EF-5EB3-9E2B-23C350ADF41D}"/>
              </a:ext>
            </a:extLst>
          </p:cNvPr>
          <p:cNvSpPr/>
          <p:nvPr/>
        </p:nvSpPr>
        <p:spPr>
          <a:xfrm rot="16200000">
            <a:off x="-6060160" y="29685343"/>
            <a:ext cx="13056336" cy="53246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/>
              <a:t>RESULTS</a:t>
            </a:r>
          </a:p>
        </p:txBody>
      </p:sp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D84C3466-D395-6F37-35A2-764EC3B8753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59" y="27475017"/>
            <a:ext cx="7659169" cy="619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3078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898</Words>
  <Application>Microsoft Office PowerPoint</Application>
  <PresentationFormat>Custom</PresentationFormat>
  <Paragraphs>143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Aptos</vt:lpstr>
      <vt:lpstr>Aptos Display</vt:lpstr>
      <vt:lpstr>Arial</vt:lpstr>
      <vt:lpstr>Times New Roman</vt:lpstr>
      <vt:lpstr>Verdana</vt:lpstr>
      <vt:lpstr>Wingdings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 Neves</dc:creator>
  <cp:lastModifiedBy>Ana Neves</cp:lastModifiedBy>
  <cp:revision>8</cp:revision>
  <dcterms:created xsi:type="dcterms:W3CDTF">2025-06-02T14:03:31Z</dcterms:created>
  <dcterms:modified xsi:type="dcterms:W3CDTF">2025-06-25T17:12:54Z</dcterms:modified>
</cp:coreProperties>
</file>

<file path=docProps/thumbnail.jpeg>
</file>